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png" ContentType="image/png"/>
  <Default Extension="rels" ContentType="application/vnd.openxmlformats-package.relationship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Masters/theme/theme1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Masters/slideMaster2.xml" ContentType="application/vnd.openxmlformats-officedocument.presentationml.slideMaster+xml"/>
  <Override PartName="/ppt/slideMasters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231eddb7bf5b4e21" /><Relationship Type="http://schemas.openxmlformats.org/package/2006/relationships/metadata/core-properties" Target="/docProps/core.xml" Id="R9137e9da8a264337" /><Relationship Type="http://schemas.openxmlformats.org/officeDocument/2006/relationships/extended-properties" Target="/docProps/app.xml" Id="R72349dadb080492d" 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74b7b97e2716485b"/>
    <p:sldMasterId id="2147483666" r:id="Rdde1d8b207fb425c"/>
  </p:sldMasterIdLst>
  <p:sldIdLst>
    <p:sldId id="256" r:id="R65100efbae5c4545"/>
    <p:sldId id="257" r:id="R97d12cff304d49ae"/>
    <p:sldId id="258" r:id="R470e33e2250e4548"/>
    <p:sldId id="259" r:id="Rfbe862e6d6b64dc7"/>
    <p:sldId id="260" r:id="Re585942f95f1460d"/>
    <p:sldId id="261" r:id="R5bb81c4a6f3943db"/>
    <p:sldId id="262" r:id="R1515045ae6b74f8b"/>
    <p:sldId id="263" r:id="R7ae700b2c4e6472e"/>
    <p:sldId id="264" r:id="R5a07c1ab8d18419a"/>
    <p:sldId id="265" r:id="R8ebf75651a1a41ae"/>
    <p:sldId id="266" r:id="Rb7238238ed064b7e"/>
    <p:sldId id="267" r:id="Rb8e2d762e7a94641"/>
    <p:sldId id="268" r:id="R2364a4378c09400e"/>
    <p:sldId id="269" r:id="R98afe5dc2f9243b3"/>
    <p:sldId id="270" r:id="Rc9cbc14a827549dc"/>
    <p:sldId id="271" r:id="Re9805beebb1d4701"/>
    <p:sldId id="272" r:id="Rf979e8429be24898"/>
    <p:sldId id="273" r:id="R0e2447a7986d4504"/>
    <p:sldId id="274" r:id="R98a31d35d3d141c8"/>
    <p:sldId id="275" r:id="R29e945492dd846c3"/>
    <p:sldId id="276" r:id="Reffd99fa3a344437"/>
    <p:sldId id="277" r:id="R196fb9a01eda4713"/>
    <p:sldId id="278" r:id="Rcfd64cfce00143db"/>
    <p:sldId id="279" r:id="R1c3f17e1c20648c8"/>
    <p:sldId id="280" r:id="R37b53b3ef7df4e2e"/>
    <p:sldId id="281" r:id="R76dedf22a80d4d50"/>
    <p:sldId id="282" r:id="R00ebcfecb7a645b5"/>
    <p:sldId id="283" r:id="R83936da41592412a"/>
    <p:sldId id="284" r:id="Rc84ee47b38da4f53"/>
    <p:sldId id="285" r:id="R465c21cbbc09483a"/>
    <p:sldId id="286" r:id="R8a88d4e14de54a24"/>
    <p:sldId id="287" r:id="Ra2901107a2e340e5"/>
    <p:sldId id="288" r:id="Rd75b21ce827d4bc8"/>
    <p:sldId id="289" r:id="Ree39c03898ec474b"/>
    <p:sldId id="290" r:id="R51a4e797fe574260"/>
    <p:sldId id="291" r:id="R58360be1774c49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74" d="100"/>
          <a:sy n="74" d="100"/>
        </p:scale>
        <p:origin x="-45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/ppt/presProps.xml" Id="R81e269b7a53a4c07" /><Relationship Type="http://schemas.openxmlformats.org/officeDocument/2006/relationships/viewProps" Target="/ppt/viewProps.xml" Id="R4e7a628fc6fa4444" /><Relationship Type="http://schemas.openxmlformats.org/officeDocument/2006/relationships/slideMaster" Target="/ppt/slideMasters/slideMaster1.xml" Id="R74b7b97e2716485b" /><Relationship Type="http://schemas.openxmlformats.org/officeDocument/2006/relationships/theme" Target="/ppt/slideMasters/theme/theme1.xml" Id="R458cbb3e349b4ad1" /><Relationship Type="http://schemas.openxmlformats.org/officeDocument/2006/relationships/slide" Target="/ppt/slides/slide1.xml" Id="R65100efbae5c4545" /><Relationship Type="http://schemas.openxmlformats.org/officeDocument/2006/relationships/slide" Target="/ppt/slides/slide2.xml" Id="R97d12cff304d49ae" /><Relationship Type="http://schemas.openxmlformats.org/officeDocument/2006/relationships/slide" Target="/ppt/slides/slide3.xml" Id="R470e33e2250e4548" /><Relationship Type="http://schemas.openxmlformats.org/officeDocument/2006/relationships/slide" Target="/ppt/slides/slide4.xml" Id="Rfbe862e6d6b64dc7" /><Relationship Type="http://schemas.openxmlformats.org/officeDocument/2006/relationships/slide" Target="/ppt/slides/slide5.xml" Id="Re585942f95f1460d" /><Relationship Type="http://schemas.openxmlformats.org/officeDocument/2006/relationships/slide" Target="/ppt/slides/slide6.xml" Id="R5bb81c4a6f3943db" /><Relationship Type="http://schemas.openxmlformats.org/officeDocument/2006/relationships/slide" Target="/ppt/slides/slide7.xml" Id="R1515045ae6b74f8b" /><Relationship Type="http://schemas.openxmlformats.org/officeDocument/2006/relationships/slide" Target="/ppt/slides/slide8.xml" Id="R7ae700b2c4e6472e" /><Relationship Type="http://schemas.openxmlformats.org/officeDocument/2006/relationships/slide" Target="/ppt/slides/slide9.xml" Id="R5a07c1ab8d18419a" /><Relationship Type="http://schemas.openxmlformats.org/officeDocument/2006/relationships/slide" Target="/ppt/slides/slide10.xml" Id="R8ebf75651a1a41ae" /><Relationship Type="http://schemas.openxmlformats.org/officeDocument/2006/relationships/slide" Target="/ppt/slides/slide11.xml" Id="Rb7238238ed064b7e" /><Relationship Type="http://schemas.openxmlformats.org/officeDocument/2006/relationships/slide" Target="/ppt/slides/slide12.xml" Id="Rb8e2d762e7a94641" /><Relationship Type="http://schemas.openxmlformats.org/officeDocument/2006/relationships/slide" Target="/ppt/slides/slide13.xml" Id="R2364a4378c09400e" /><Relationship Type="http://schemas.openxmlformats.org/officeDocument/2006/relationships/slide" Target="/ppt/slides/slide14.xml" Id="R98afe5dc2f9243b3" /><Relationship Type="http://schemas.openxmlformats.org/officeDocument/2006/relationships/slide" Target="/ppt/slides/slide15.xml" Id="Rc9cbc14a827549dc" /><Relationship Type="http://schemas.openxmlformats.org/officeDocument/2006/relationships/slide" Target="/ppt/slides/slide16.xml" Id="Re9805beebb1d4701" /><Relationship Type="http://schemas.openxmlformats.org/officeDocument/2006/relationships/slide" Target="/ppt/slides/slide17.xml" Id="Rf979e8429be24898" /><Relationship Type="http://schemas.openxmlformats.org/officeDocument/2006/relationships/slide" Target="/ppt/slides/slide18.xml" Id="R0e2447a7986d4504" /><Relationship Type="http://schemas.openxmlformats.org/officeDocument/2006/relationships/slide" Target="/ppt/slides/slide19.xml" Id="R98a31d35d3d141c8" /><Relationship Type="http://schemas.openxmlformats.org/officeDocument/2006/relationships/slideMaster" Target="/ppt/slideMasters/slideMaster2.xml" Id="Rdde1d8b207fb425c" /><Relationship Type="http://schemas.openxmlformats.org/officeDocument/2006/relationships/slide" Target="/ppt/slides/slide20.xml" Id="R29e945492dd846c3" /><Relationship Type="http://schemas.openxmlformats.org/officeDocument/2006/relationships/slide" Target="/ppt/slides/slide21.xml" Id="Reffd99fa3a344437" /><Relationship Type="http://schemas.openxmlformats.org/officeDocument/2006/relationships/slide" Target="/ppt/slides/slide22.xml" Id="R196fb9a01eda4713" /><Relationship Type="http://schemas.openxmlformats.org/officeDocument/2006/relationships/slide" Target="/ppt/slides/slide23.xml" Id="Rcfd64cfce00143db" /><Relationship Type="http://schemas.openxmlformats.org/officeDocument/2006/relationships/slide" Target="/ppt/slides/slide24.xml" Id="R1c3f17e1c20648c8" /><Relationship Type="http://schemas.openxmlformats.org/officeDocument/2006/relationships/slide" Target="/ppt/slides/slide25.xml" Id="R37b53b3ef7df4e2e" /><Relationship Type="http://schemas.openxmlformats.org/officeDocument/2006/relationships/slide" Target="/ppt/slides/slide26.xml" Id="R76dedf22a80d4d50" /><Relationship Type="http://schemas.openxmlformats.org/officeDocument/2006/relationships/slide" Target="/ppt/slides/slide27.xml" Id="R00ebcfecb7a645b5" /><Relationship Type="http://schemas.openxmlformats.org/officeDocument/2006/relationships/slide" Target="/ppt/slides/slide28.xml" Id="R83936da41592412a" /><Relationship Type="http://schemas.openxmlformats.org/officeDocument/2006/relationships/slide" Target="/ppt/slides/slide29.xml" Id="Rc84ee47b38da4f53" /><Relationship Type="http://schemas.openxmlformats.org/officeDocument/2006/relationships/slide" Target="/ppt/slides/slide30.xml" Id="R465c21cbbc09483a" /><Relationship Type="http://schemas.openxmlformats.org/officeDocument/2006/relationships/slide" Target="/ppt/slides/slide31.xml" Id="R8a88d4e14de54a24" /><Relationship Type="http://schemas.openxmlformats.org/officeDocument/2006/relationships/slide" Target="/ppt/slides/slide32.xml" Id="Ra2901107a2e340e5" /><Relationship Type="http://schemas.openxmlformats.org/officeDocument/2006/relationships/slide" Target="/ppt/slides/slide33.xml" Id="Rd75b21ce827d4bc8" /><Relationship Type="http://schemas.openxmlformats.org/officeDocument/2006/relationships/slide" Target="/ppt/slides/slide34.xml" Id="Ree39c03898ec474b" /><Relationship Type="http://schemas.openxmlformats.org/officeDocument/2006/relationships/slide" Target="/ppt/slides/slide35.xml" Id="R51a4e797fe574260" /><Relationship Type="http://schemas.openxmlformats.org/officeDocument/2006/relationships/slide" Target="/ppt/slides/slide36.xml" Id="R58360be1774c4921" /></Relationships>
</file>

<file path=ppt/media/image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21.xml.rels>&#65279;<?xml version="1.0" encoding="utf-8"?><Relationships xmlns="http://schemas.openxmlformats.org/package/2006/relationships"><Relationship Type="http://schemas.openxmlformats.org/officeDocument/2006/relationships/slideMaster" Target="/ppt/slideMasters/slideMaster2.xml" Id="R3f9ef4600b73474a" /></Relationships>
</file>

<file path=ppt/slideLayouts/_rels/slideLayout24.xml.rels>&#65279;<?xml version="1.0" encoding="utf-8"?><Relationships xmlns="http://schemas.openxmlformats.org/package/2006/relationships"><Relationship Type="http://schemas.openxmlformats.org/officeDocument/2006/relationships/slideMaster" Target="/ppt/slideMasters/slideMaster2.xml" Id="R2457af3236f94353" /></Relationships>
</file>

<file path=ppt/slideLayouts/_rels/slideLayout26.xml.rels>&#65279;<?xml version="1.0" encoding="utf-8"?><Relationships xmlns="http://schemas.openxmlformats.org/package/2006/relationships"><Relationship Type="http://schemas.openxmlformats.org/officeDocument/2006/relationships/slideMaster" Target="/ppt/slideMasters/slideMaster2.xml" Id="R2367129b8be44531" /><Relationship Type="http://schemas.openxmlformats.org/officeDocument/2006/relationships/image" Target="/ppt/media/image2.png" Id="R7c8ec031350849b3" /></Relationships>
</file>

<file path=ppt/slideLayouts/_rels/slideLayout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db2693062b744259" /></Relationships>
</file>

<file path=ppt/slideLayouts/_rels/slideLayout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3e9a57dc8f7d43f4" /></Relationships>
</file>

<file path=ppt/slideLayouts/_rels/slideLayout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846d91a2ec92457c" /><Relationship Type="http://schemas.openxmlformats.org/officeDocument/2006/relationships/image" Target="/ppt/media/image2.png" Id="Rab6ebc04b3b646e7" /></Relationships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7c8ec031350849b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ab6ebc04b3b646e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image" Target="/ppt/media/image.png" Id="R3f35a95e1e8c407e" /><Relationship Type="http://schemas.openxmlformats.org/officeDocument/2006/relationships/theme" Target="/ppt/slideMasters/theme/theme1.xml" Id="R709164c2a84d4110" /><Relationship Type="http://schemas.openxmlformats.org/officeDocument/2006/relationships/slideLayout" Target="/ppt/slideLayouts/slideLayout4.xml" Id="Rb285caf2e5574498" /><Relationship Type="http://schemas.openxmlformats.org/officeDocument/2006/relationships/slideLayout" Target="/ppt/slideLayouts/slideLayout7.xml" Id="R01db0f5c86d14e70" /><Relationship Type="http://schemas.openxmlformats.org/officeDocument/2006/relationships/slideLayout" Target="/ppt/slideLayouts/slideLayout9.xml" Id="R6733108b9ee34763" /></Relationships>
</file>

<file path=ppt/slideMasters/_rels/slideMaster2.xml.rels>&#65279;<?xml version="1.0" encoding="utf-8"?><Relationships xmlns="http://schemas.openxmlformats.org/package/2006/relationships"><Relationship Type="http://schemas.openxmlformats.org/officeDocument/2006/relationships/image" Target="/ppt/media/image.png" Id="R2d25444a71084dc5" /><Relationship Type="http://schemas.openxmlformats.org/officeDocument/2006/relationships/theme" Target="/ppt/slideMasters/theme/theme2.xml" Id="R52f91648939c4216" /><Relationship Type="http://schemas.openxmlformats.org/officeDocument/2006/relationships/slideLayout" Target="/ppt/slideLayouts/slideLayout21.xml" Id="R7bdbee10eece45c3" /><Relationship Type="http://schemas.openxmlformats.org/officeDocument/2006/relationships/slideLayout" Target="/ppt/slideLayouts/slideLayout24.xml" Id="R89d6e1461d2b4366" /><Relationship Type="http://schemas.openxmlformats.org/officeDocument/2006/relationships/slideLayout" Target="/ppt/slideLayouts/slideLayout26.xml" Id="R2e6dc4c7a60043a2" /></Relationships>
</file>

<file path=ppt/slideMasters/slideMaster1.xml><?xml version="1.0" encoding="utf-8"?>
<p:sldMaster xmlns:a14="http://schemas.microsoft.com/office/drawing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3f35a95e1e8c407e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b285caf2e5574498"/>
    <p:sldLayoutId id="2147483655" r:id="R01db0f5c86d14e70"/>
    <p:sldLayoutId id="2147483657" r:id="R6733108b9ee34763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14="http://schemas.microsoft.com/office/drawing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2d25444a71084dc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7bdbee10eece45c3"/>
    <p:sldLayoutId id="2147483673" r:id="R89d6e1461d2b4366"/>
    <p:sldLayoutId id="2147483675" r:id="R2e6dc4c7a60043a2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por Trail" id="{4FDF2955-7D9C-493C-B9F9-C205151B46CD}" vid="{6DB8EB18-3657-4051-A897-2ED38832359E}"/>
    </a:ext>
  </a:extLst>
</a:theme>
</file>

<file path=ppt/slideMasters/theme/theme2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por Trail" id="{4FDF2955-7D9C-493C-B9F9-C205151B46CD}" vid="{6DB8EB18-3657-4051-A897-2ED38832359E}"/>
    </a:ext>
  </a:extLst>
</a:theme>
</file>

<file path=ppt/slides/_rels/slide1.xml.rels>&#65279;<?xml version="1.0" encoding="utf-8"?><Relationships xmlns="http://schemas.openxmlformats.org/package/2006/relationships"><Relationship Type="http://schemas.openxmlformats.org/officeDocument/2006/relationships/slideLayout" Target="/ppt/slideLayouts/slideLayout9.xml" Id="R80604c9e98934e30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6.png" Id="Re778acf369c54126" /><Relationship Type="http://schemas.openxmlformats.org/officeDocument/2006/relationships/slideLayout" Target="/ppt/slideLayouts/slideLayout4.xml" Id="R0a77d301b3794df4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8.png" Id="R509ab99fc8564795" /><Relationship Type="http://schemas.openxmlformats.org/officeDocument/2006/relationships/slideLayout" Target="/ppt/slideLayouts/slideLayout7.xml" Id="R85b16f8e2d11465d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927aa0ea78b64073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image" Target="/ppt/media/image9.png" Id="R9a147af912d34091" /><Relationship Type="http://schemas.openxmlformats.org/officeDocument/2006/relationships/slideLayout" Target="/ppt/slideLayouts/slideLayout7.xml" Id="Rdb46158270df4224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image" Target="/ppt/media/image10.png" Id="Rdf8a4adb63ff4bc4" /><Relationship Type="http://schemas.openxmlformats.org/officeDocument/2006/relationships/slideLayout" Target="/ppt/slideLayouts/slideLayout4.xml" Id="Re1276510a2d34f69" /></Relationships>
</file>

<file path=ppt/slides/_rels/slide15.xml.rels>&#65279;<?xml version="1.0" encoding="utf-8"?><Relationships xmlns="http://schemas.openxmlformats.org/package/2006/relationships"><Relationship Type="http://schemas.openxmlformats.org/officeDocument/2006/relationships/image" Target="/ppt/media/image11.png" Id="R68547443f43446c4" /><Relationship Type="http://schemas.openxmlformats.org/officeDocument/2006/relationships/slideLayout" Target="/ppt/slideLayouts/slideLayout7.xml" Id="R1376744c74fd44f2" /></Relationships>
</file>

<file path=ppt/slides/_rels/slide16.xml.rels>&#65279;<?xml version="1.0" encoding="utf-8"?><Relationships xmlns="http://schemas.openxmlformats.org/package/2006/relationships"><Relationship Type="http://schemas.openxmlformats.org/officeDocument/2006/relationships/image" Target="/ppt/media/image12.png" Id="Rba384b62b6fb4fd0" /><Relationship Type="http://schemas.openxmlformats.org/officeDocument/2006/relationships/slideLayout" Target="/ppt/slideLayouts/slideLayout4.xml" Id="Rf681a5887166469e" /></Relationships>
</file>

<file path=ppt/slides/_rels/slide17.xml.rels>&#65279;<?xml version="1.0" encoding="utf-8"?><Relationships xmlns="http://schemas.openxmlformats.org/package/2006/relationships"><Relationship Type="http://schemas.openxmlformats.org/officeDocument/2006/relationships/image" Target="/ppt/media/image13.png" Id="R9d74416201a14950" /><Relationship Type="http://schemas.openxmlformats.org/officeDocument/2006/relationships/slideLayout" Target="/ppt/slideLayouts/slideLayout7.xml" Id="Re1cc941054534579" /></Relationships>
</file>

<file path=ppt/slides/_rels/slide18.xml.rels>&#65279;<?xml version="1.0" encoding="utf-8"?><Relationships xmlns="http://schemas.openxmlformats.org/package/2006/relationships"><Relationship Type="http://schemas.openxmlformats.org/officeDocument/2006/relationships/image" Target="/ppt/media/image14.png" Id="R9dd7875623084cf2" /><Relationship Type="http://schemas.openxmlformats.org/officeDocument/2006/relationships/slideLayout" Target="/ppt/slideLayouts/slideLayout4.xml" Id="R1acb649ea1d644b1" /></Relationships>
</file>

<file path=ppt/slides/_rels/slide19.xml.rels>&#65279;<?xml version="1.0" encoding="utf-8"?><Relationships xmlns="http://schemas.openxmlformats.org/package/2006/relationships"><Relationship Type="http://schemas.openxmlformats.org/officeDocument/2006/relationships/slideLayout" Target="/ppt/slideLayouts/slideLayout9.xml" Id="R72e570517c414bb4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16e61c97bd42446f" /></Relationships>
</file>

<file path=ppt/slides/_rels/slide20.xml.rels>&#65279;<?xml version="1.0" encoding="utf-8"?><Relationships xmlns="http://schemas.openxmlformats.org/package/2006/relationships"><Relationship Type="http://schemas.openxmlformats.org/officeDocument/2006/relationships/slideLayout" Target="/ppt/slideLayouts/slideLayout26.xml" Id="R8aad9d7e61684a9c" /></Relationships>
</file>

<file path=ppt/slides/_rels/slide2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c679406e96fb4de0" /></Relationships>
</file>

<file path=ppt/slides/_rels/slide2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36688c2d974a4bca" /></Relationships>
</file>

<file path=ppt/slides/_rels/slide2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537a9aadc895414e" /></Relationships>
</file>

<file path=ppt/slides/_rels/slide2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f6704b4628fe4629" /></Relationships>
</file>

<file path=ppt/slides/_rels/slide2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44a41ea4a9f64995" /></Relationships>
</file>

<file path=ppt/slides/_rels/slide2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46ec1c09376f48eb" /></Relationships>
</file>

<file path=ppt/slides/_rels/slide2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b414c5ee54394a40" /></Relationships>
</file>

<file path=ppt/slides/_rels/slide28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6d203610e59a4dab" /></Relationships>
</file>

<file path=ppt/slides/_rels/slide29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47ea182026784150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image" Target="/ppt/media/image3.png" Id="R0929716aefba4058" /><Relationship Type="http://schemas.openxmlformats.org/officeDocument/2006/relationships/slideLayout" Target="/ppt/slideLayouts/slideLayout7.xml" Id="R78271252289d4478" /></Relationships>
</file>

<file path=ppt/slides/_rels/slide30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847e1b5395f44f97" /></Relationships>
</file>

<file path=ppt/slides/_rels/slide3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11513296b9614166" /></Relationships>
</file>

<file path=ppt/slides/_rels/slide3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f258f1f08a5f4c9b" /></Relationships>
</file>

<file path=ppt/slides/_rels/slide33.xml.rels>&#65279;<?xml version="1.0" encoding="utf-8"?><Relationships xmlns="http://schemas.openxmlformats.org/package/2006/relationships"><Relationship Type="http://schemas.openxmlformats.org/officeDocument/2006/relationships/image" Target="/ppt/media/image15.png" Id="R7583ef3ced894fc3" /><Relationship Type="http://schemas.openxmlformats.org/officeDocument/2006/relationships/image" Target="/ppt/media/image16.png" Id="Rfad8d303f48e469d" /><Relationship Type="http://schemas.openxmlformats.org/officeDocument/2006/relationships/slideLayout" Target="/ppt/slideLayouts/slideLayout21.xml" Id="Rc2b3fdac681047b5" /></Relationships>
</file>

<file path=ppt/slides/_rels/slide3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4.xml" Id="R4dbbee19a2d04dae" /></Relationships>
</file>

<file path=ppt/slides/_rels/slide35.xml.rels>&#65279;<?xml version="1.0" encoding="utf-8"?><Relationships xmlns="http://schemas.openxmlformats.org/package/2006/relationships"><Relationship Type="http://schemas.openxmlformats.org/officeDocument/2006/relationships/image" Target="/ppt/media/image17.png" Id="R8da2bb6ce3ee4b14" /><Relationship Type="http://schemas.openxmlformats.org/officeDocument/2006/relationships/slideLayout" Target="/ppt/slideLayouts/slideLayout21.xml" Id="Ra938a820c6504d2b" /></Relationships>
</file>

<file path=ppt/slides/_rels/slide3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6.xml" Id="R2986caa24df14e67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4.xml" Id="R23308786e65e4b0d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image" Target="/ppt/media/image4.png" Id="R9a5314cf47eb44c0" /><Relationship Type="http://schemas.openxmlformats.org/officeDocument/2006/relationships/slideLayout" Target="/ppt/slideLayouts/slideLayout4.xml" Id="R53838243c4814632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7.xml" Id="R3f0a51450a304148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5.png" Id="R38ddcfcd3ffb4f7a" /><Relationship Type="http://schemas.openxmlformats.org/officeDocument/2006/relationships/slideLayout" Target="/ppt/slideLayouts/slideLayout7.xml" Id="Rbaf789c74ca24f54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6.png" Id="R761dde01417e499b" /><Relationship Type="http://schemas.openxmlformats.org/officeDocument/2006/relationships/image" Target="/ppt/media/image7.png" Id="Rc37e5b96f1974b9b" /><Relationship Type="http://schemas.openxmlformats.org/officeDocument/2006/relationships/slideLayout" Target="/ppt/slideLayouts/slideLayout4.xml" Id="R9c004452418a4aeb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6.png" Id="R6026dff2bf154ad1" /><Relationship Type="http://schemas.openxmlformats.org/officeDocument/2006/relationships/slideLayout" Target="/ppt/slideLayouts/slideLayout4.xml" Id="R98256f803ea04863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D2A8B2-8773-47C5-AFBF-15015E8E74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2276" y="971030"/>
            <a:ext cx="11217498" cy="18250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/>
            </a:r>
            <a:br>
              <a:rPr lang="en-US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</a:br>
            <a:r>
              <a:rPr lang="en-US" sz="8900" dirty="0" err="1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>dbms</a:t>
            </a:r>
            <a:endParaRPr lang="en-IN" sz="8900" dirty="0">
              <a:solidFill>
                <a:schemeClr val="accent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76D3EEE-A3E6-4E76-B2AB-C59C673F2B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6406" y="3207199"/>
            <a:ext cx="4187779" cy="685800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rush Script MT" pitchFamily="66" charset="0"/>
                <a:cs typeface="Times New Roman" panose="02020603050405020304" pitchFamily="18" charset="0"/>
              </a:rPr>
              <a:t>Module 2 part 1</a:t>
            </a:r>
          </a:p>
        </p:txBody>
      </p:sp>
    </p:spTree>
    <p:extLst>
      <p:ext uri="{BB962C8B-B14F-4D97-AF65-F5344CB8AC3E}">
        <p14:creationId xmlns:p14="http://schemas.microsoft.com/office/powerpoint/2010/main" val="318244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3341" y="1339403"/>
            <a:ext cx="1059931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3.CONSTRAINTS </a:t>
            </a:r>
            <a:r>
              <a:rPr lang="en-US" sz="3200" b="1" dirty="0">
                <a:solidFill>
                  <a:srgbClr val="FF0000"/>
                </a:solidFill>
              </a:rPr>
              <a:t>OF NULL VALUES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800" dirty="0"/>
              <a:t>Specifies whether null values are permitted or not(</a:t>
            </a:r>
            <a:r>
              <a:rPr lang="en-US" sz="2800" b="1" dirty="0"/>
              <a:t>NOT NULL</a:t>
            </a:r>
            <a:r>
              <a:rPr lang="en-US" sz="2800" dirty="0"/>
              <a:t>)</a:t>
            </a:r>
          </a:p>
          <a:p>
            <a:r>
              <a:rPr lang="en-US" sz="2800" dirty="0"/>
              <a:t>	</a:t>
            </a:r>
            <a:r>
              <a:rPr lang="en-US" sz="2800" dirty="0" err="1"/>
              <a:t>Eg:Name</a:t>
            </a:r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b="1" dirty="0">
                <a:solidFill>
                  <a:srgbClr val="FF0000"/>
                </a:solidFill>
              </a:rPr>
              <a:t>4.ENTITY </a:t>
            </a:r>
            <a:r>
              <a:rPr lang="en-US" sz="2800" b="1" dirty="0">
                <a:solidFill>
                  <a:srgbClr val="FF0000"/>
                </a:solidFill>
              </a:rPr>
              <a:t>INTEGRITY CONSTRAINTS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800" dirty="0"/>
              <a:t>Specify that </a:t>
            </a:r>
            <a:r>
              <a:rPr lang="en-US" sz="2800" b="1" dirty="0"/>
              <a:t>no primary key value can be null</a:t>
            </a:r>
            <a:endParaRPr lang="en-IN" sz="2800" b="1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e778acf369c541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494" y="2627696"/>
            <a:ext cx="5692578" cy="2317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478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228600" lvl="0" indent="-228600">
              <a:spcBef>
                <a:spcPts val="1000"/>
              </a:spcBef>
            </a:pPr>
            <a:r>
              <a:rPr lang="en-US" sz="3600" b="1" cap="none" dirty="0">
                <a:solidFill>
                  <a:prstClr val="black"/>
                </a:solidFill>
                <a:ea typeface="+mn-ea"/>
                <a:cs typeface="+mn-cs"/>
              </a:rPr>
              <a:t>ER MODEL TO RELATIONAL MODEL</a:t>
            </a:r>
            <a:r>
              <a:rPr lang="en-IN" sz="2800" cap="none" dirty="0">
                <a:solidFill>
                  <a:prstClr val="black"/>
                </a:solidFill>
                <a:ea typeface="+mn-ea"/>
                <a:cs typeface="+mn-cs"/>
              </a:rPr>
              <a:t/>
            </a:r>
            <a:br>
              <a:rPr lang="en-IN" sz="2800" cap="none" dirty="0">
                <a:solidFill>
                  <a:prstClr val="black"/>
                </a:solidFill>
                <a:ea typeface="+mn-ea"/>
                <a:cs typeface="+mn-cs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2921" y="1795315"/>
            <a:ext cx="10820400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1.Create a </a:t>
            </a:r>
            <a:r>
              <a:rPr lang="en-US" sz="2800" dirty="0">
                <a:solidFill>
                  <a:schemeClr val="accent1"/>
                </a:solidFill>
              </a:rPr>
              <a:t>table</a:t>
            </a:r>
            <a:r>
              <a:rPr lang="en-US" sz="2800" dirty="0"/>
              <a:t> for each </a:t>
            </a:r>
            <a:r>
              <a:rPr lang="en-US" sz="2800" dirty="0">
                <a:solidFill>
                  <a:schemeClr val="accent1"/>
                </a:solidFill>
              </a:rPr>
              <a:t>entity</a:t>
            </a:r>
          </a:p>
          <a:p>
            <a:pPr marL="0" indent="0">
              <a:buNone/>
            </a:pPr>
            <a:r>
              <a:rPr lang="en-US" sz="2800" dirty="0"/>
              <a:t>2.</a:t>
            </a:r>
            <a:r>
              <a:rPr lang="en-US" sz="2800" dirty="0">
                <a:solidFill>
                  <a:schemeClr val="accent1"/>
                </a:solidFill>
              </a:rPr>
              <a:t>Entity’s attribute </a:t>
            </a:r>
            <a:r>
              <a:rPr lang="en-US" sz="2800" dirty="0"/>
              <a:t>should become </a:t>
            </a:r>
            <a:r>
              <a:rPr lang="en-US" sz="2800" dirty="0">
                <a:solidFill>
                  <a:schemeClr val="accent1"/>
                </a:solidFill>
              </a:rPr>
              <a:t>fields of tables </a:t>
            </a:r>
            <a:r>
              <a:rPr lang="en-US" sz="2800" dirty="0"/>
              <a:t>with respect to </a:t>
            </a:r>
            <a:r>
              <a:rPr lang="en-US" sz="2800" dirty="0"/>
              <a:t>data types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3.</a:t>
            </a:r>
            <a:r>
              <a:rPr lang="en-US" sz="2800" dirty="0">
                <a:solidFill>
                  <a:schemeClr val="accent1"/>
                </a:solidFill>
              </a:rPr>
              <a:t>Declare primary key</a:t>
            </a:r>
            <a:endParaRPr lang="en-IN" sz="2800" dirty="0">
              <a:solidFill>
                <a:schemeClr val="accent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509ab99fc856479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833" y="3694193"/>
            <a:ext cx="6950298" cy="25574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6617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Relational Algebra  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It is a </a:t>
            </a:r>
            <a:r>
              <a:rPr lang="en-US" sz="2800" b="1" dirty="0"/>
              <a:t>procedural query language</a:t>
            </a:r>
          </a:p>
          <a:p>
            <a:r>
              <a:rPr lang="en-US" sz="2800" dirty="0"/>
              <a:t>It consist of a set of operation that take </a:t>
            </a:r>
            <a:r>
              <a:rPr lang="en-US" sz="2800" b="1" dirty="0"/>
              <a:t>one or two relation as input </a:t>
            </a:r>
            <a:r>
              <a:rPr lang="en-US" sz="2800" dirty="0"/>
              <a:t>and produce a </a:t>
            </a:r>
            <a:r>
              <a:rPr lang="en-US" sz="2800" b="1" dirty="0"/>
              <a:t>new relation </a:t>
            </a:r>
            <a:r>
              <a:rPr lang="en-US" sz="2800" dirty="0"/>
              <a:t>as their </a:t>
            </a:r>
            <a:r>
              <a:rPr lang="en-US" sz="2800" b="1" dirty="0"/>
              <a:t>result</a:t>
            </a:r>
          </a:p>
          <a:p>
            <a:r>
              <a:rPr lang="en-US" sz="2800" dirty="0"/>
              <a:t>It consist of two types of operation</a:t>
            </a:r>
          </a:p>
          <a:p>
            <a:pPr marL="0" indent="0">
              <a:buNone/>
            </a:pPr>
            <a:r>
              <a:rPr lang="en-US" sz="2800" dirty="0"/>
              <a:t>	1.</a:t>
            </a:r>
            <a:r>
              <a:rPr lang="en-US" sz="2800" b="1" dirty="0"/>
              <a:t>Unary</a:t>
            </a:r>
            <a:r>
              <a:rPr lang="en-US" sz="2800" dirty="0"/>
              <a:t> </a:t>
            </a:r>
            <a:r>
              <a:rPr lang="en-US" sz="2800" dirty="0" err="1"/>
              <a:t>operation:They</a:t>
            </a:r>
            <a:r>
              <a:rPr lang="en-US" sz="2800" dirty="0"/>
              <a:t> operate on one relation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/>
              <a:t>	</a:t>
            </a:r>
            <a:r>
              <a:rPr lang="en-US" sz="2800" dirty="0" err="1"/>
              <a:t>Eg:Select,Project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/>
              <a:t>2.</a:t>
            </a:r>
            <a:r>
              <a:rPr lang="en-US" sz="2800" b="1" dirty="0"/>
              <a:t>Binary</a:t>
            </a:r>
            <a:r>
              <a:rPr lang="en-US" sz="2800" dirty="0"/>
              <a:t> </a:t>
            </a:r>
            <a:r>
              <a:rPr lang="en-US" sz="2800" dirty="0" err="1"/>
              <a:t>operation:They</a:t>
            </a:r>
            <a:r>
              <a:rPr lang="en-US" sz="2800" dirty="0"/>
              <a:t> operate on pairs of relationships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/>
              <a:t>	</a:t>
            </a:r>
            <a:r>
              <a:rPr lang="en-US" sz="2800" dirty="0" err="1"/>
              <a:t>Eg:Cartesian</a:t>
            </a:r>
            <a:r>
              <a:rPr lang="en-US" sz="2800" dirty="0"/>
              <a:t> product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15448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Select operation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select operation </a:t>
            </a:r>
            <a:r>
              <a:rPr lang="en-US" sz="2800" b="1" dirty="0"/>
              <a:t>select tuples </a:t>
            </a:r>
            <a:r>
              <a:rPr lang="en-US" sz="2800" dirty="0"/>
              <a:t>that satisfy a given predicate</a:t>
            </a:r>
          </a:p>
          <a:p>
            <a:endParaRPr lang="en-IN" sz="28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9a147af912d3409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5553" y="2869983"/>
            <a:ext cx="6099913" cy="3421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77678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df8a4adb63ff4bc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397" y="1004552"/>
            <a:ext cx="7960217" cy="5460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8042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operation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It </a:t>
            </a:r>
            <a:r>
              <a:rPr lang="en-US" sz="2800" b="1" dirty="0"/>
              <a:t>projects attributes(columns)</a:t>
            </a:r>
            <a:r>
              <a:rPr lang="en-US" sz="2800" dirty="0"/>
              <a:t> that satisfy a given predicate</a:t>
            </a:r>
            <a:endParaRPr lang="en-IN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68547443f43446c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855" y="3180478"/>
            <a:ext cx="9487437" cy="2712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89990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ba384b62b6fb4fd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960" y="837127"/>
            <a:ext cx="8559353" cy="5529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10406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Cartesian product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It </a:t>
            </a:r>
            <a:r>
              <a:rPr lang="en-US" sz="2800" b="1" dirty="0"/>
              <a:t>combines</a:t>
            </a:r>
            <a:r>
              <a:rPr lang="en-US" sz="2800" dirty="0"/>
              <a:t> information of </a:t>
            </a:r>
            <a:r>
              <a:rPr lang="en-US" sz="2800" b="1" dirty="0"/>
              <a:t>two different relations into one relation</a:t>
            </a:r>
            <a:endParaRPr lang="en-IN" sz="2800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9d74416201a149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192" y="3278854"/>
            <a:ext cx="8740462" cy="2922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1164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9dd7875623084cf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947" y="0"/>
            <a:ext cx="974930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629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CB2A57-3B4D-45C1-8ECB-08D24BAFCE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THANK YOU</a:t>
            </a:r>
            <a:endParaRPr lang="en-IN" dirty="0">
              <a:solidFill>
                <a:schemeClr val="accent1">
                  <a:lumMod val="75000"/>
                </a:schemeClr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144EFC6-76C3-4370-A9CD-D411026169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427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index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1"/>
            <a:ext cx="10820400" cy="4024125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IN" sz="2800" dirty="0"/>
              <a:t>Relational </a:t>
            </a:r>
            <a:r>
              <a:rPr lang="en-IN" sz="2800" dirty="0"/>
              <a:t>Model </a:t>
            </a:r>
            <a:endParaRPr lang="en-IN" sz="2800" dirty="0"/>
          </a:p>
          <a:p>
            <a:pPr>
              <a:buFont typeface="Wingdings" pitchFamily="2" charset="2"/>
              <a:buChar char="q"/>
            </a:pPr>
            <a:r>
              <a:rPr lang="en-IN" sz="2800" dirty="0">
                <a:solidFill>
                  <a:prstClr val="black"/>
                </a:solidFill>
              </a:rPr>
              <a:t>Relational Model </a:t>
            </a:r>
            <a:r>
              <a:rPr lang="en-IN" sz="2800" dirty="0">
                <a:solidFill>
                  <a:prstClr val="black"/>
                </a:solidFill>
              </a:rPr>
              <a:t>Constraints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>
                <a:solidFill>
                  <a:prstClr val="black"/>
                </a:solidFill>
              </a:rPr>
              <a:t>ER Model to Relational Model</a:t>
            </a:r>
            <a:endParaRPr lang="en-IN" sz="2800" dirty="0"/>
          </a:p>
          <a:p>
            <a:pPr>
              <a:buFont typeface="Wingdings" pitchFamily="2" charset="2"/>
              <a:buChar char="q"/>
            </a:pPr>
            <a:r>
              <a:rPr lang="en-IN" sz="2800" dirty="0"/>
              <a:t>Relational </a:t>
            </a:r>
            <a:r>
              <a:rPr lang="en-IN" sz="2800" dirty="0"/>
              <a:t>Algebra </a:t>
            </a:r>
            <a:r>
              <a:rPr lang="en-IN" sz="2800" dirty="0"/>
              <a:t> </a:t>
            </a:r>
          </a:p>
          <a:p>
            <a:pPr lvl="1">
              <a:buFont typeface="Wingdings" pitchFamily="2" charset="2"/>
              <a:buChar char="q"/>
            </a:pPr>
            <a:r>
              <a:rPr lang="en-IN" sz="2800" dirty="0"/>
              <a:t>Select</a:t>
            </a:r>
          </a:p>
          <a:p>
            <a:pPr lvl="1">
              <a:buFont typeface="Wingdings" pitchFamily="2" charset="2"/>
              <a:buChar char="q"/>
            </a:pPr>
            <a:r>
              <a:rPr lang="en-IN" sz="2800" dirty="0"/>
              <a:t>P</a:t>
            </a:r>
            <a:r>
              <a:rPr lang="en-IN" sz="2800" dirty="0"/>
              <a:t>roject</a:t>
            </a:r>
          </a:p>
          <a:p>
            <a:pPr lvl="1">
              <a:buFont typeface="Wingdings" pitchFamily="2" charset="2"/>
              <a:buChar char="q"/>
            </a:pPr>
            <a:r>
              <a:rPr lang="en-IN" sz="2800" dirty="0"/>
              <a:t>C</a:t>
            </a:r>
            <a:r>
              <a:rPr lang="en-IN" sz="2800" dirty="0"/>
              <a:t>artesian </a:t>
            </a:r>
            <a:r>
              <a:rPr lang="en-IN" sz="2800" dirty="0"/>
              <a:t>product </a:t>
            </a:r>
            <a:endParaRPr lang="en-US" sz="2800" dirty="0"/>
          </a:p>
          <a:p>
            <a:pPr>
              <a:buFont typeface="Wingdings" pitchFamily="2" charset="2"/>
              <a:buChar char="q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7022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D2A8B2-8773-47C5-AFBF-15015E8E74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2276" y="971030"/>
            <a:ext cx="11217498" cy="18250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/>
            </a:r>
            <a:br>
              <a:rPr lang="en-US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</a:br>
            <a:r>
              <a:rPr lang="en-US" sz="8900" dirty="0" err="1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>dbms</a:t>
            </a:r>
            <a:endParaRPr lang="en-IN" sz="8900" dirty="0">
              <a:solidFill>
                <a:schemeClr val="accent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76D3EEE-A3E6-4E76-B2AB-C59C673F2B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6406" y="3207199"/>
            <a:ext cx="4187779" cy="685800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rush Script MT" pitchFamily="66" charset="0"/>
                <a:cs typeface="Times New Roman" panose="02020603050405020304" pitchFamily="18" charset="0"/>
              </a:rPr>
              <a:t>Module 2 part </a:t>
            </a:r>
            <a:r>
              <a:rPr lang="en-US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Brush Script MT" pitchFamily="66" charset="0"/>
                <a:cs typeface="Times New Roman" panose="02020603050405020304" pitchFamily="18" charset="0"/>
              </a:rPr>
              <a:t>2</a:t>
            </a:r>
            <a:endParaRPr lang="en-US" sz="5400" b="1" dirty="0">
              <a:solidFill>
                <a:schemeClr val="accent1">
                  <a:lumMod val="60000"/>
                  <a:lumOff val="40000"/>
                </a:schemeClr>
              </a:solidFill>
              <a:latin typeface="Brush Script MT" pitchFamily="66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44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274975"/>
            <a:ext cx="8610600" cy="1293028"/>
          </a:xfrm>
        </p:spPr>
        <p:txBody>
          <a:bodyPr/>
          <a:lstStyle/>
          <a:p>
            <a:r>
              <a:rPr lang="en-US" b="1" dirty="0"/>
              <a:t>index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75009"/>
            <a:ext cx="10820400" cy="4943678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q"/>
            </a:pPr>
            <a:r>
              <a:rPr lang="en-IN" sz="2800" dirty="0"/>
              <a:t>Structured </a:t>
            </a:r>
            <a:r>
              <a:rPr lang="en-IN" sz="2800" dirty="0"/>
              <a:t>Query Language (</a:t>
            </a:r>
            <a:r>
              <a:rPr lang="en-IN" sz="2800" dirty="0"/>
              <a:t>SQL)</a:t>
            </a:r>
          </a:p>
          <a:p>
            <a:pPr>
              <a:buFont typeface="Wingdings" pitchFamily="2" charset="2"/>
              <a:buChar char="q"/>
            </a:pPr>
            <a:r>
              <a:rPr lang="en-IN" sz="2800" dirty="0"/>
              <a:t>DDL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N" sz="2600" dirty="0"/>
              <a:t>CREATE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N" sz="2600" dirty="0"/>
              <a:t>DROP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N" sz="2600" dirty="0"/>
              <a:t>ALTER</a:t>
            </a:r>
          </a:p>
          <a:p>
            <a:pPr>
              <a:buFont typeface="Wingdings" pitchFamily="2" charset="2"/>
              <a:buChar char="q"/>
            </a:pPr>
            <a:r>
              <a:rPr lang="en-IN" sz="2800" dirty="0"/>
              <a:t>DML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N" sz="2600" dirty="0"/>
              <a:t>INSERT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N" sz="2600" dirty="0"/>
              <a:t>DELETE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N" sz="2600" dirty="0"/>
              <a:t>UPDATE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/>
              <a:t>JOIN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/>
              <a:t>EQUI-JOIN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600" dirty="0"/>
              <a:t>NATURAL JOIN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70220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sql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</a:t>
            </a:r>
            <a:r>
              <a:rPr lang="en-US" sz="2800" b="1" dirty="0"/>
              <a:t>SQL</a:t>
            </a:r>
            <a:r>
              <a:rPr lang="en-US" sz="2800" dirty="0"/>
              <a:t>(Structured Query Language) is a standard language </a:t>
            </a:r>
            <a:r>
              <a:rPr lang="en-US" sz="2800" b="1" dirty="0"/>
              <a:t>for storing and managing data in a RDBMS</a:t>
            </a:r>
            <a:r>
              <a:rPr lang="en-US" sz="2800" dirty="0"/>
              <a:t>.</a:t>
            </a:r>
          </a:p>
          <a:p>
            <a:r>
              <a:rPr lang="en-US" sz="2800" dirty="0"/>
              <a:t>It enables a user to </a:t>
            </a:r>
            <a:r>
              <a:rPr lang="en-US" sz="2800" b="1" dirty="0" err="1"/>
              <a:t>create,read,update</a:t>
            </a:r>
            <a:r>
              <a:rPr lang="en-US" sz="2800" b="1" dirty="0"/>
              <a:t> and delete relational databases</a:t>
            </a:r>
            <a:r>
              <a:rPr lang="en-US" sz="2800" dirty="0"/>
              <a:t> and tables</a:t>
            </a:r>
          </a:p>
          <a:p>
            <a:r>
              <a:rPr lang="en-US" sz="2800" dirty="0"/>
              <a:t>SQL is </a:t>
            </a:r>
            <a:r>
              <a:rPr lang="en-US" sz="2800" b="1" dirty="0"/>
              <a:t>not case sensitive</a:t>
            </a:r>
            <a:r>
              <a:rPr lang="en-US" sz="2800" dirty="0"/>
              <a:t>. Generally, keywords of </a:t>
            </a:r>
            <a:r>
              <a:rPr lang="en-US" sz="2800" dirty="0" err="1"/>
              <a:t>sql</a:t>
            </a:r>
            <a:r>
              <a:rPr lang="en-US" sz="2800" dirty="0"/>
              <a:t> are written in upper case</a:t>
            </a:r>
          </a:p>
          <a:p>
            <a:r>
              <a:rPr lang="en-US" sz="2800" dirty="0"/>
              <a:t>SQL comprises DDL and DML. Using DDL, one can design and modify database schema whereas DML used to store and retrieve data from database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38013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 err="1"/>
              <a:t>ddl</a:t>
            </a:r>
            <a:endParaRPr lang="en-IN" sz="6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FF0000"/>
                </a:solidFill>
              </a:rPr>
              <a:t>CREATE</a:t>
            </a:r>
          </a:p>
          <a:p>
            <a:pPr marL="0" indent="0" algn="ctr">
              <a:buNone/>
            </a:pPr>
            <a:r>
              <a:rPr lang="en-US" sz="5400" b="1" dirty="0">
                <a:solidFill>
                  <a:srgbClr val="FF0000"/>
                </a:solidFill>
              </a:rPr>
              <a:t>DROP </a:t>
            </a:r>
          </a:p>
          <a:p>
            <a:pPr marL="0" indent="0" algn="ctr">
              <a:buNone/>
            </a:pPr>
            <a:r>
              <a:rPr lang="en-US" sz="5400" b="1" dirty="0">
                <a:solidFill>
                  <a:srgbClr val="FF0000"/>
                </a:solidFill>
              </a:rPr>
              <a:t>ALTER</a:t>
            </a:r>
          </a:p>
          <a:p>
            <a:endParaRPr lang="en-IN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21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CREATE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sz="2800" dirty="0"/>
          </a:p>
          <a:p>
            <a:r>
              <a:rPr lang="en-US" sz="3200" dirty="0"/>
              <a:t>Creates </a:t>
            </a:r>
            <a:r>
              <a:rPr lang="en-US" sz="3200" dirty="0"/>
              <a:t>new </a:t>
            </a:r>
            <a:r>
              <a:rPr lang="en-US" sz="3200" b="1" dirty="0" err="1"/>
              <a:t>databases,tables</a:t>
            </a:r>
            <a:r>
              <a:rPr lang="en-US" sz="3200" b="1" dirty="0"/>
              <a:t> and views </a:t>
            </a:r>
            <a:r>
              <a:rPr lang="en-US" sz="3200" dirty="0"/>
              <a:t>from RDBMS</a:t>
            </a:r>
          </a:p>
          <a:p>
            <a:pPr marL="0" indent="0">
              <a:buNone/>
            </a:pPr>
            <a:endParaRPr lang="en-US" sz="3200" dirty="0"/>
          </a:p>
          <a:p>
            <a:pPr marL="0" indent="0" algn="just">
              <a:buNone/>
            </a:pPr>
            <a:r>
              <a:rPr lang="en-US" sz="3200" dirty="0">
                <a:solidFill>
                  <a:schemeClr val="accent1"/>
                </a:solidFill>
              </a:rPr>
              <a:t>CREATE TABLE </a:t>
            </a:r>
            <a:r>
              <a:rPr lang="en-US" sz="3200" dirty="0" err="1">
                <a:solidFill>
                  <a:schemeClr val="accent1"/>
                </a:solidFill>
              </a:rPr>
              <a:t>tablename</a:t>
            </a:r>
            <a:r>
              <a:rPr lang="en-US" sz="3200" dirty="0">
                <a:solidFill>
                  <a:schemeClr val="accent1"/>
                </a:solidFill>
              </a:rPr>
              <a:t>(col1 datatype,col2 </a:t>
            </a:r>
            <a:r>
              <a:rPr lang="en-US" sz="3200" dirty="0" err="1">
                <a:solidFill>
                  <a:schemeClr val="accent1"/>
                </a:solidFill>
              </a:rPr>
              <a:t>datatype</a:t>
            </a:r>
            <a:r>
              <a:rPr lang="en-US" sz="3200" dirty="0">
                <a:solidFill>
                  <a:schemeClr val="accent1"/>
                </a:solidFill>
              </a:rPr>
              <a:t>,….);</a:t>
            </a:r>
            <a:endParaRPr lang="en-US" sz="3200" dirty="0">
              <a:solidFill>
                <a:schemeClr val="accent1"/>
              </a:solidFill>
            </a:endParaRPr>
          </a:p>
          <a:p>
            <a:pPr marL="0" indent="0" algn="just">
              <a:buNone/>
            </a:pPr>
            <a:r>
              <a:rPr lang="en-US" sz="3200" dirty="0" err="1">
                <a:solidFill>
                  <a:prstClr val="black"/>
                </a:solidFill>
              </a:rPr>
              <a:t>Eg</a:t>
            </a:r>
            <a:r>
              <a:rPr lang="en-US" sz="3200" dirty="0">
                <a:solidFill>
                  <a:prstClr val="black"/>
                </a:solidFill>
              </a:rPr>
              <a:t>: </a:t>
            </a:r>
            <a:r>
              <a:rPr lang="en-US" sz="3200" dirty="0"/>
              <a:t>CREATE TABLE student(id </a:t>
            </a:r>
            <a:r>
              <a:rPr lang="en-US" sz="3200" dirty="0" err="1"/>
              <a:t>int</a:t>
            </a:r>
            <a:r>
              <a:rPr lang="en-US" sz="3200" dirty="0"/>
              <a:t> primary </a:t>
            </a:r>
            <a:r>
              <a:rPr lang="en-US" sz="3200" dirty="0" err="1"/>
              <a:t>key,name</a:t>
            </a:r>
            <a:r>
              <a:rPr lang="en-US" sz="3200" dirty="0"/>
              <a:t> </a:t>
            </a:r>
            <a:r>
              <a:rPr lang="en-US" sz="3200" dirty="0" err="1"/>
              <a:t>varchar</a:t>
            </a:r>
            <a:r>
              <a:rPr lang="en-US" sz="3200" dirty="0"/>
              <a:t>(20));</a:t>
            </a:r>
          </a:p>
        </p:txBody>
      </p:sp>
    </p:spTree>
    <p:extLst>
      <p:ext uri="{BB962C8B-B14F-4D97-AF65-F5344CB8AC3E}">
        <p14:creationId xmlns:p14="http://schemas.microsoft.com/office/powerpoint/2010/main" val="9303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alter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69557"/>
            <a:ext cx="10820400" cy="4024125"/>
          </a:xfrm>
        </p:spPr>
        <p:txBody>
          <a:bodyPr>
            <a:normAutofit/>
          </a:bodyPr>
          <a:lstStyle/>
          <a:p>
            <a:pPr algn="ctr"/>
            <a:endParaRPr lang="en-US" sz="3200" dirty="0"/>
          </a:p>
          <a:p>
            <a:pPr algn="ctr"/>
            <a:endParaRPr lang="en-US" sz="3200" dirty="0"/>
          </a:p>
          <a:p>
            <a:pPr algn="ctr"/>
            <a:r>
              <a:rPr lang="en-US" sz="3200" b="1" dirty="0"/>
              <a:t>Modifies </a:t>
            </a:r>
            <a:r>
              <a:rPr lang="en-US" sz="3200" b="1" dirty="0"/>
              <a:t>database </a:t>
            </a:r>
            <a:r>
              <a:rPr lang="en-US" sz="3200" b="1" dirty="0"/>
              <a:t>schema</a:t>
            </a:r>
            <a:r>
              <a:rPr lang="en-US" sz="3200" dirty="0"/>
              <a:t>(</a:t>
            </a:r>
            <a:r>
              <a:rPr lang="en-US" sz="3200" dirty="0" err="1"/>
              <a:t>ie</a:t>
            </a:r>
            <a:r>
              <a:rPr lang="en-US" sz="3200" dirty="0"/>
              <a:t>, structure of the DB)</a:t>
            </a:r>
          </a:p>
          <a:p>
            <a:pPr algn="ctr"/>
            <a:endParaRPr lang="en-US" sz="3200" dirty="0"/>
          </a:p>
          <a:p>
            <a:pPr marL="0" indent="0" algn="ctr">
              <a:buNone/>
            </a:pPr>
            <a:r>
              <a:rPr lang="en-US" sz="3200" dirty="0">
                <a:solidFill>
                  <a:schemeClr val="accent1"/>
                </a:solidFill>
              </a:rPr>
              <a:t>ALTER TABLE </a:t>
            </a:r>
            <a:r>
              <a:rPr lang="en-US" sz="3200" dirty="0" err="1">
                <a:solidFill>
                  <a:schemeClr val="accent1"/>
                </a:solidFill>
              </a:rPr>
              <a:t>tablename</a:t>
            </a:r>
            <a:r>
              <a:rPr lang="en-US" sz="3200" dirty="0">
                <a:solidFill>
                  <a:schemeClr val="accent1"/>
                </a:solidFill>
              </a:rPr>
              <a:t> ADD </a:t>
            </a:r>
            <a:r>
              <a:rPr lang="en-US" sz="3200" dirty="0" err="1">
                <a:solidFill>
                  <a:schemeClr val="accent1"/>
                </a:solidFill>
              </a:rPr>
              <a:t>columnname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datatype</a:t>
            </a:r>
            <a:r>
              <a:rPr lang="en-US" sz="3200" dirty="0">
                <a:solidFill>
                  <a:schemeClr val="accent1"/>
                </a:solidFill>
              </a:rPr>
              <a:t>;</a:t>
            </a:r>
            <a:endParaRPr lang="en-US" sz="3200" dirty="0">
              <a:solidFill>
                <a:schemeClr val="accent1"/>
              </a:solidFill>
            </a:endParaRPr>
          </a:p>
          <a:p>
            <a:pPr marL="0" indent="0" algn="ctr">
              <a:buNone/>
            </a:pPr>
            <a:r>
              <a:rPr lang="en-US" sz="3200" dirty="0" err="1"/>
              <a:t>Eg</a:t>
            </a:r>
            <a:r>
              <a:rPr lang="en-US" sz="3200" dirty="0"/>
              <a:t>: </a:t>
            </a:r>
            <a:r>
              <a:rPr lang="en-US" sz="3200" dirty="0"/>
              <a:t>ALTER TABLE student ADD mark </a:t>
            </a:r>
            <a:r>
              <a:rPr lang="en-US" sz="3200" dirty="0" err="1"/>
              <a:t>int</a:t>
            </a:r>
            <a:r>
              <a:rPr lang="en-US" sz="3200" dirty="0"/>
              <a:t> 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07761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drop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/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It is used to </a:t>
            </a:r>
            <a:r>
              <a:rPr lang="en-US" sz="3200" b="1" dirty="0"/>
              <a:t>delete whole database or</a:t>
            </a:r>
            <a:r>
              <a:rPr lang="en-US" sz="3200" dirty="0"/>
              <a:t> just a </a:t>
            </a:r>
            <a:r>
              <a:rPr lang="en-US" sz="3200" b="1" dirty="0"/>
              <a:t>table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chemeClr val="accent1"/>
                </a:solidFill>
              </a:rPr>
              <a:t>DROP TABLE|DATABASE </a:t>
            </a:r>
            <a:r>
              <a:rPr lang="en-US" sz="3200" dirty="0" err="1">
                <a:solidFill>
                  <a:schemeClr val="accent1"/>
                </a:solidFill>
              </a:rPr>
              <a:t>tablename|databasename</a:t>
            </a:r>
            <a:r>
              <a:rPr lang="en-US" sz="3200" dirty="0">
                <a:solidFill>
                  <a:schemeClr val="accent1"/>
                </a:solidFill>
              </a:rPr>
              <a:t>;</a:t>
            </a:r>
          </a:p>
          <a:p>
            <a:pPr marL="0" indent="0" algn="ctr">
              <a:buNone/>
            </a:pPr>
            <a:r>
              <a:rPr lang="en-US" sz="3200" dirty="0" err="1"/>
              <a:t>Eg</a:t>
            </a:r>
            <a:r>
              <a:rPr lang="en-US" sz="3200" dirty="0"/>
              <a:t>: DROP TABLE student;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958473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/>
              <a:t>DML</a:t>
            </a:r>
            <a:endParaRPr lang="en-IN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 </a:t>
            </a:r>
            <a:r>
              <a:rPr lang="en-US" sz="5400" b="1" dirty="0">
                <a:solidFill>
                  <a:srgbClr val="FF0000"/>
                </a:solidFill>
              </a:rPr>
              <a:t>INSERT</a:t>
            </a:r>
          </a:p>
          <a:p>
            <a:pPr marL="0" indent="0" algn="ctr">
              <a:buNone/>
            </a:pPr>
            <a:r>
              <a:rPr lang="en-US" sz="5400" b="1" dirty="0">
                <a:solidFill>
                  <a:srgbClr val="FF0000"/>
                </a:solidFill>
              </a:rPr>
              <a:t>UPDATE</a:t>
            </a:r>
          </a:p>
          <a:p>
            <a:pPr marL="0" indent="0" algn="ctr">
              <a:buNone/>
            </a:pPr>
            <a:r>
              <a:rPr lang="en-US" sz="5400" b="1" dirty="0">
                <a:solidFill>
                  <a:srgbClr val="FF0000"/>
                </a:solidFill>
              </a:rPr>
              <a:t>DELETE</a:t>
            </a:r>
            <a:endParaRPr lang="en-IN" sz="5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417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INSERT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algn="ctr"/>
            <a:r>
              <a:rPr lang="en-US" sz="3200" dirty="0"/>
              <a:t>It is used to </a:t>
            </a:r>
            <a:r>
              <a:rPr lang="en-US" sz="3200" b="1" dirty="0"/>
              <a:t>insert data into table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chemeClr val="accent1"/>
                </a:solidFill>
              </a:rPr>
              <a:t>INSERT INTO </a:t>
            </a:r>
            <a:r>
              <a:rPr lang="en-US" sz="3200" dirty="0" err="1">
                <a:solidFill>
                  <a:schemeClr val="accent1"/>
                </a:solidFill>
              </a:rPr>
              <a:t>tablename</a:t>
            </a:r>
            <a:r>
              <a:rPr lang="en-US" sz="3200" dirty="0">
                <a:solidFill>
                  <a:schemeClr val="accent1"/>
                </a:solidFill>
              </a:rPr>
              <a:t>(col1,col2,…) VALUES(value1,value2,..);</a:t>
            </a:r>
          </a:p>
          <a:p>
            <a:pPr marL="0" indent="0" algn="ctr">
              <a:buNone/>
            </a:pPr>
            <a:r>
              <a:rPr lang="en-US" sz="3200" dirty="0" err="1">
                <a:solidFill>
                  <a:prstClr val="black"/>
                </a:solidFill>
              </a:rPr>
              <a:t>Eg</a:t>
            </a:r>
            <a:r>
              <a:rPr lang="en-US" sz="3200" dirty="0">
                <a:solidFill>
                  <a:prstClr val="black"/>
                </a:solidFill>
              </a:rPr>
              <a:t>: </a:t>
            </a:r>
            <a:r>
              <a:rPr lang="en-IN" sz="3200" dirty="0"/>
              <a:t>INSERT INTO student VALUES(1,ashi</a:t>
            </a:r>
            <a:r>
              <a:rPr lang="en-IN" sz="3200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81719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update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algn="ctr"/>
            <a:r>
              <a:rPr lang="en-US" sz="3200" dirty="0"/>
              <a:t>It is used to </a:t>
            </a:r>
            <a:r>
              <a:rPr lang="en-US" sz="3200" b="1" dirty="0"/>
              <a:t>update existing data </a:t>
            </a:r>
            <a:r>
              <a:rPr lang="en-US" sz="3200" dirty="0"/>
              <a:t>within a table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chemeClr val="accent1"/>
                </a:solidFill>
              </a:rPr>
              <a:t>UPDATE </a:t>
            </a:r>
            <a:r>
              <a:rPr lang="en-US" sz="3200" dirty="0" err="1">
                <a:solidFill>
                  <a:schemeClr val="accent1"/>
                </a:solidFill>
              </a:rPr>
              <a:t>table_name</a:t>
            </a:r>
            <a:r>
              <a:rPr lang="en-US" sz="3200" dirty="0">
                <a:solidFill>
                  <a:schemeClr val="accent1"/>
                </a:solidFill>
              </a:rPr>
              <a:t> SET col1=val1,col2=val2,.. WHERE condition;</a:t>
            </a:r>
          </a:p>
          <a:p>
            <a:pPr marL="0" indent="0" algn="ctr">
              <a:buNone/>
            </a:pPr>
            <a:r>
              <a:rPr lang="en-US" sz="3200" dirty="0" err="1">
                <a:solidFill>
                  <a:prstClr val="black"/>
                </a:solidFill>
              </a:rPr>
              <a:t>Eg</a:t>
            </a:r>
            <a:r>
              <a:rPr lang="en-US" sz="3200" dirty="0" err="1"/>
              <a:t>:</a:t>
            </a:r>
            <a:r>
              <a:rPr lang="en-US" sz="3200" dirty="0" err="1"/>
              <a:t>UPDATE</a:t>
            </a:r>
            <a:r>
              <a:rPr lang="en-US" sz="3200" dirty="0"/>
              <a:t> </a:t>
            </a:r>
            <a:r>
              <a:rPr lang="en-US" sz="3200" dirty="0"/>
              <a:t>student </a:t>
            </a:r>
            <a:r>
              <a:rPr lang="en-US" sz="3200" dirty="0"/>
              <a:t>SET </a:t>
            </a:r>
            <a:r>
              <a:rPr lang="en-US" sz="3200" dirty="0"/>
              <a:t>name='</a:t>
            </a:r>
            <a:r>
              <a:rPr lang="en-US" sz="3200" dirty="0" err="1"/>
              <a:t>anu</a:t>
            </a:r>
            <a:r>
              <a:rPr lang="en-US" sz="3200" dirty="0"/>
              <a:t>' </a:t>
            </a:r>
            <a:r>
              <a:rPr lang="en-US" sz="3200" dirty="0"/>
              <a:t>WHERE id=1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23128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Relational model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5972577" cy="4024125"/>
          </a:xfrm>
        </p:spPr>
        <p:txBody>
          <a:bodyPr>
            <a:normAutofit/>
          </a:bodyPr>
          <a:lstStyle/>
          <a:p>
            <a:r>
              <a:rPr lang="en-US" sz="2800" dirty="0"/>
              <a:t>The relational model </a:t>
            </a:r>
            <a:r>
              <a:rPr lang="en-US" sz="2800" dirty="0">
                <a:solidFill>
                  <a:srgbClr val="FF0000"/>
                </a:solidFill>
              </a:rPr>
              <a:t>represents the database as a collection of </a:t>
            </a:r>
            <a:r>
              <a:rPr lang="en-US" sz="2800" dirty="0">
                <a:solidFill>
                  <a:srgbClr val="FF0000"/>
                </a:solidFill>
              </a:rPr>
              <a:t>relations</a:t>
            </a:r>
          </a:p>
          <a:p>
            <a:r>
              <a:rPr lang="en-US" sz="2800" dirty="0"/>
              <a:t>In the formal relational model terminology, </a:t>
            </a:r>
            <a:endParaRPr lang="en-US" sz="2800" dirty="0"/>
          </a:p>
          <a:p>
            <a:pPr lvl="1">
              <a:buFont typeface="Wingdings" pitchFamily="2" charset="2"/>
              <a:buChar char="q"/>
            </a:pPr>
            <a:r>
              <a:rPr lang="en-US" sz="2800" dirty="0"/>
              <a:t>A</a:t>
            </a:r>
            <a:r>
              <a:rPr lang="en-US" sz="2800" dirty="0"/>
              <a:t> </a:t>
            </a:r>
            <a:r>
              <a:rPr lang="en-US" sz="2800" b="1" dirty="0"/>
              <a:t>row</a:t>
            </a:r>
            <a:r>
              <a:rPr lang="en-US" sz="2800" dirty="0"/>
              <a:t> is called a </a:t>
            </a:r>
            <a:r>
              <a:rPr lang="en-US" sz="2800" b="1" dirty="0"/>
              <a:t>tuple</a:t>
            </a:r>
          </a:p>
          <a:p>
            <a:pPr lvl="1">
              <a:buFont typeface="Wingdings" pitchFamily="2" charset="2"/>
              <a:buChar char="q"/>
            </a:pPr>
            <a:r>
              <a:rPr lang="en-US" sz="2800" dirty="0"/>
              <a:t>A</a:t>
            </a:r>
            <a:r>
              <a:rPr lang="en-US" sz="2800" dirty="0"/>
              <a:t> </a:t>
            </a:r>
            <a:r>
              <a:rPr lang="en-US" sz="2800" b="1" dirty="0"/>
              <a:t>column</a:t>
            </a:r>
            <a:r>
              <a:rPr lang="en-US" sz="2800" dirty="0"/>
              <a:t> </a:t>
            </a:r>
            <a:r>
              <a:rPr lang="en-US" sz="2800" dirty="0"/>
              <a:t>is called an </a:t>
            </a:r>
            <a:r>
              <a:rPr lang="en-US" sz="2800" b="1" dirty="0"/>
              <a:t>attribute</a:t>
            </a:r>
            <a:r>
              <a:rPr lang="en-US" sz="2800" dirty="0"/>
              <a:t> </a:t>
            </a:r>
          </a:p>
          <a:p>
            <a:pPr lvl="1">
              <a:buFont typeface="Wingdings" pitchFamily="2" charset="2"/>
              <a:buChar char="q"/>
            </a:pPr>
            <a:r>
              <a:rPr lang="en-US" sz="2800" dirty="0"/>
              <a:t>T</a:t>
            </a:r>
            <a:r>
              <a:rPr lang="en-US" sz="2800" dirty="0"/>
              <a:t>he </a:t>
            </a:r>
            <a:r>
              <a:rPr lang="en-US" sz="2800" b="1" dirty="0"/>
              <a:t>table</a:t>
            </a:r>
            <a:r>
              <a:rPr lang="en-US" sz="2800" dirty="0"/>
              <a:t> is called a </a:t>
            </a:r>
            <a:r>
              <a:rPr lang="en-US" sz="2800" b="1" dirty="0"/>
              <a:t>relation</a:t>
            </a:r>
            <a:endParaRPr lang="en-US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0929716aefba405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4235" y="2519296"/>
            <a:ext cx="5208214" cy="31266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1390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delete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algn="ctr"/>
            <a:r>
              <a:rPr lang="en-US" sz="3200" dirty="0"/>
              <a:t>It is used to </a:t>
            </a:r>
            <a:r>
              <a:rPr lang="en-US" sz="3200" b="1" dirty="0"/>
              <a:t>delete records from a table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chemeClr val="accent1"/>
                </a:solidFill>
              </a:rPr>
              <a:t>DELETE FROM </a:t>
            </a:r>
            <a:r>
              <a:rPr lang="en-US" sz="3200" dirty="0" err="1">
                <a:solidFill>
                  <a:schemeClr val="accent1"/>
                </a:solidFill>
              </a:rPr>
              <a:t>tablename</a:t>
            </a:r>
            <a:r>
              <a:rPr lang="en-US" sz="3200" dirty="0">
                <a:solidFill>
                  <a:schemeClr val="accent1"/>
                </a:solidFill>
              </a:rPr>
              <a:t> WHERE condition;</a:t>
            </a:r>
          </a:p>
          <a:p>
            <a:pPr marL="0" indent="0" algn="ctr">
              <a:buNone/>
            </a:pPr>
            <a:r>
              <a:rPr lang="en-US" sz="3200" dirty="0" err="1">
                <a:solidFill>
                  <a:prstClr val="black"/>
                </a:solidFill>
              </a:rPr>
              <a:t>Eg:</a:t>
            </a:r>
            <a:r>
              <a:rPr lang="en-US" sz="3200" dirty="0" err="1"/>
              <a:t>DELETE</a:t>
            </a:r>
            <a:r>
              <a:rPr lang="en-US" sz="3200" dirty="0"/>
              <a:t> FROM student WHERE id=1;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49908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join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600" dirty="0"/>
              <a:t>It is used to </a:t>
            </a:r>
            <a:r>
              <a:rPr lang="en-US" sz="3600" b="1" dirty="0"/>
              <a:t>combine two tables based on </a:t>
            </a:r>
            <a:r>
              <a:rPr lang="en-US" sz="3600" dirty="0"/>
              <a:t>a specified </a:t>
            </a:r>
            <a:r>
              <a:rPr lang="en-US" sz="3600" b="1" dirty="0"/>
              <a:t>common field </a:t>
            </a:r>
            <a:r>
              <a:rPr lang="en-US" sz="3600" dirty="0"/>
              <a:t>between them</a:t>
            </a:r>
          </a:p>
          <a:p>
            <a:pPr marL="0" indent="0" algn="ctr">
              <a:buNone/>
            </a:pPr>
            <a:endParaRPr lang="en-US" sz="40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sz="4000" b="1" dirty="0">
                <a:solidFill>
                  <a:srgbClr val="FF0000"/>
                </a:solidFill>
              </a:rPr>
              <a:t>EQUI-JOIN</a:t>
            </a:r>
          </a:p>
          <a:p>
            <a:pPr marL="0" indent="0" algn="ctr">
              <a:buNone/>
            </a:pPr>
            <a:r>
              <a:rPr lang="en-US" sz="4000" b="1" dirty="0">
                <a:solidFill>
                  <a:srgbClr val="FF0000"/>
                </a:solidFill>
              </a:rPr>
              <a:t>NATURAL JOIN</a:t>
            </a:r>
            <a:endParaRPr lang="en-IN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406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Equi</a:t>
            </a:r>
            <a:r>
              <a:rPr lang="en-US" b="1" dirty="0"/>
              <a:t>-join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8679" y="2065771"/>
            <a:ext cx="10820400" cy="4024125"/>
          </a:xfrm>
        </p:spPr>
        <p:txBody>
          <a:bodyPr>
            <a:noAutofit/>
          </a:bodyPr>
          <a:lstStyle/>
          <a:p>
            <a:pPr algn="just"/>
            <a:r>
              <a:rPr lang="en-US" sz="2800" dirty="0"/>
              <a:t>It performs a </a:t>
            </a:r>
            <a:r>
              <a:rPr lang="en-US" sz="2800" b="1" dirty="0"/>
              <a:t>JOIN against equality or matching column(s) values of the associated tables</a:t>
            </a:r>
          </a:p>
          <a:p>
            <a:pPr algn="just"/>
            <a:r>
              <a:rPr lang="en-US" sz="2800" dirty="0"/>
              <a:t>An equal sign(=) is used as comparison operator in the where clause to refer equality</a:t>
            </a:r>
          </a:p>
          <a:p>
            <a:pPr algn="just"/>
            <a:r>
              <a:rPr lang="en-US" sz="2800" dirty="0">
                <a:solidFill>
                  <a:schemeClr val="accent1"/>
                </a:solidFill>
              </a:rPr>
              <a:t>SELECT </a:t>
            </a:r>
            <a:r>
              <a:rPr lang="en-US" sz="2800" dirty="0" err="1">
                <a:solidFill>
                  <a:schemeClr val="accent1"/>
                </a:solidFill>
              </a:rPr>
              <a:t>columnlist</a:t>
            </a:r>
            <a:r>
              <a:rPr lang="en-US" sz="2800" dirty="0">
                <a:solidFill>
                  <a:schemeClr val="accent1"/>
                </a:solidFill>
              </a:rPr>
              <a:t> FROM table1,table2 WHERE table1.columnname = table2.columnname;</a:t>
            </a:r>
          </a:p>
          <a:p>
            <a:pPr algn="just"/>
            <a:r>
              <a:rPr lang="en-US" sz="2800" dirty="0"/>
              <a:t>You may also perform EQUI-JOIN by using </a:t>
            </a:r>
            <a:r>
              <a:rPr lang="en-US" sz="2800" b="1" dirty="0"/>
              <a:t>JOIN keyword followed by ON keyword</a:t>
            </a:r>
          </a:p>
          <a:p>
            <a:pPr algn="just"/>
            <a:r>
              <a:rPr lang="en-US" sz="2800" dirty="0">
                <a:solidFill>
                  <a:schemeClr val="accent1"/>
                </a:solidFill>
              </a:rPr>
              <a:t>SELECT * FROM table1 JOIN table2[ON (</a:t>
            </a:r>
            <a:r>
              <a:rPr lang="en-US" sz="2800" dirty="0" err="1">
                <a:solidFill>
                  <a:schemeClr val="accent1"/>
                </a:solidFill>
              </a:rPr>
              <a:t>join_condition</a:t>
            </a:r>
            <a:r>
              <a:rPr lang="en-US" sz="2800" dirty="0">
                <a:solidFill>
                  <a:schemeClr val="accent1"/>
                </a:solidFill>
              </a:rPr>
              <a:t>)];</a:t>
            </a:r>
            <a:endParaRPr lang="en-IN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454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7583ef3ced894fc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716" y="1159703"/>
            <a:ext cx="3933825" cy="1933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fad8d303f48e469d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655" y="1495425"/>
            <a:ext cx="5095875" cy="462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174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Natural join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endParaRPr lang="en-US" sz="2800" dirty="0"/>
          </a:p>
          <a:p>
            <a:pPr algn="just"/>
            <a:r>
              <a:rPr lang="en-US" sz="2800" dirty="0"/>
              <a:t>It is a type of EQUI-JOIN and is structured in such a way that, </a:t>
            </a:r>
            <a:r>
              <a:rPr lang="en-US" sz="2800" b="1" dirty="0"/>
              <a:t>columns with the same name of associated tables will appear once only</a:t>
            </a:r>
          </a:p>
          <a:p>
            <a:pPr algn="just"/>
            <a:r>
              <a:rPr lang="en-US" sz="2800" dirty="0">
                <a:solidFill>
                  <a:schemeClr val="accent1"/>
                </a:solidFill>
              </a:rPr>
              <a:t>SELECT * FROM table1 NATURAL JOIN table2;</a:t>
            </a:r>
            <a:endParaRPr lang="en-IN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8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8da2bb6ce3ee4b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7746" y="553792"/>
            <a:ext cx="6735651" cy="5756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7121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CB2A57-3B4D-45C1-8ECB-08D24BAFCE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Times New Roman" panose="02020603050405020304" pitchFamily="18" charset="0"/>
              </a:rPr>
              <a:t>THANK YOU</a:t>
            </a:r>
            <a:endParaRPr lang="en-IN" dirty="0">
              <a:solidFill>
                <a:schemeClr val="accent1">
                  <a:lumMod val="75000"/>
                </a:schemeClr>
              </a:solidFill>
              <a:latin typeface="Algerian" panose="04020705040A02060702" pitchFamily="82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144EFC6-76C3-4370-A9CD-D411026169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427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84854" y="1045744"/>
            <a:ext cx="9981127" cy="50239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3200" b="1" dirty="0">
                <a:solidFill>
                  <a:srgbClr val="FF0000"/>
                </a:solidFill>
              </a:rPr>
              <a:t>DOMAIN</a:t>
            </a:r>
            <a:endParaRPr lang="en-US" sz="2200" dirty="0">
              <a:solidFill>
                <a:prstClr val="black"/>
              </a:solidFill>
            </a:endParaRPr>
          </a:p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q"/>
            </a:pPr>
            <a:r>
              <a:rPr lang="en-US" sz="2800" dirty="0">
                <a:solidFill>
                  <a:prstClr val="black"/>
                </a:solidFill>
              </a:rPr>
              <a:t>A </a:t>
            </a:r>
            <a:r>
              <a:rPr lang="en-US" sz="2800" dirty="0">
                <a:solidFill>
                  <a:prstClr val="black"/>
                </a:solidFill>
              </a:rPr>
              <a:t>set of atomic values allowed for an attribute</a:t>
            </a:r>
          </a:p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</a:rPr>
              <a:t>	</a:t>
            </a:r>
            <a:r>
              <a:rPr lang="en-US" sz="2800" dirty="0" err="1">
                <a:solidFill>
                  <a:prstClr val="black"/>
                </a:solidFill>
              </a:rPr>
              <a:t>Eg:Student</a:t>
            </a:r>
            <a:r>
              <a:rPr lang="en-US" sz="2800" dirty="0">
                <a:solidFill>
                  <a:prstClr val="black"/>
                </a:solidFill>
              </a:rPr>
              <a:t> age</a:t>
            </a:r>
          </a:p>
          <a:p>
            <a:pPr lvl="0" defTabSz="914400">
              <a:lnSpc>
                <a:spcPct val="90000"/>
              </a:lnSpc>
              <a:spcBef>
                <a:spcPts val="1000"/>
              </a:spcBef>
            </a:pPr>
            <a:endParaRPr lang="en-US" sz="2200" dirty="0">
              <a:solidFill>
                <a:prstClr val="black"/>
              </a:solidFill>
            </a:endParaRPr>
          </a:p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3200" b="1" dirty="0">
                <a:solidFill>
                  <a:srgbClr val="FF0000"/>
                </a:solidFill>
              </a:rPr>
              <a:t>RELATION SCHEMA</a:t>
            </a:r>
          </a:p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q"/>
            </a:pPr>
            <a:r>
              <a:rPr lang="en-US" sz="2800" dirty="0"/>
              <a:t>Describes a relation</a:t>
            </a:r>
          </a:p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pitchFamily="2" charset="2"/>
              <a:buChar char="q"/>
            </a:pPr>
            <a:r>
              <a:rPr lang="en-US" sz="2800" dirty="0"/>
              <a:t>Made up of a relation name R and a list of attributes A1,A2,……..An</a:t>
            </a:r>
          </a:p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2800" dirty="0"/>
              <a:t>	</a:t>
            </a:r>
            <a:r>
              <a:rPr lang="en-US" sz="2800" dirty="0" err="1"/>
              <a:t>Eg:STUDENT</a:t>
            </a:r>
            <a:r>
              <a:rPr lang="en-US" sz="2800" dirty="0"/>
              <a:t>(</a:t>
            </a:r>
            <a:r>
              <a:rPr lang="en-US" sz="2800" dirty="0" err="1"/>
              <a:t>Name,Rollnum,Age</a:t>
            </a:r>
            <a:r>
              <a:rPr lang="en-US" sz="2800" dirty="0"/>
              <a:t>)</a:t>
            </a:r>
          </a:p>
          <a:p>
            <a:pPr lvl="0" defTabSz="914400">
              <a:lnSpc>
                <a:spcPct val="90000"/>
              </a:lnSpc>
              <a:spcBef>
                <a:spcPts val="1000"/>
              </a:spcBef>
            </a:pPr>
            <a:r>
              <a:rPr lang="en-US" sz="2800" dirty="0"/>
              <a:t>	</a:t>
            </a:r>
            <a:r>
              <a:rPr lang="en-US" sz="2800" dirty="0"/>
              <a:t>  STUDENT(</a:t>
            </a:r>
            <a:r>
              <a:rPr lang="en-US" sz="2800" dirty="0" err="1"/>
              <a:t>Name:string,Rollnum:integer,Age:integer</a:t>
            </a:r>
            <a:r>
              <a:rPr lang="en-US" sz="2800" dirty="0"/>
              <a:t>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87697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56068" y="1294471"/>
            <a:ext cx="10367493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DEGREE OF A RELATION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2800" dirty="0"/>
              <a:t>Number of attributes in a relation schema</a:t>
            </a:r>
          </a:p>
          <a:p>
            <a:r>
              <a:rPr lang="en-US" sz="2800" dirty="0"/>
              <a:t> </a:t>
            </a:r>
            <a:r>
              <a:rPr lang="en-US" sz="2800" dirty="0"/>
              <a:t>   </a:t>
            </a:r>
            <a:r>
              <a:rPr lang="en-US" sz="2800" dirty="0" err="1"/>
              <a:t>Eg</a:t>
            </a:r>
            <a:r>
              <a:rPr lang="en-US" sz="2800" dirty="0"/>
              <a:t>:</a:t>
            </a:r>
            <a:r>
              <a:rPr lang="en-US" sz="2800" dirty="0">
                <a:solidFill>
                  <a:prstClr val="black"/>
                </a:solidFill>
              </a:rPr>
              <a:t> </a:t>
            </a:r>
            <a:r>
              <a:rPr lang="en-US" sz="2800" dirty="0">
                <a:solidFill>
                  <a:prstClr val="black"/>
                </a:solidFill>
              </a:rPr>
              <a:t>STUDENT(</a:t>
            </a:r>
            <a:r>
              <a:rPr lang="en-US" sz="2800" dirty="0" err="1">
                <a:solidFill>
                  <a:prstClr val="black"/>
                </a:solidFill>
              </a:rPr>
              <a:t>Name,Rollnum,Age</a:t>
            </a:r>
            <a:r>
              <a:rPr lang="en-US" sz="2800" dirty="0">
                <a:solidFill>
                  <a:prstClr val="black"/>
                </a:solidFill>
              </a:rPr>
              <a:t>)-</a:t>
            </a:r>
            <a:r>
              <a:rPr lang="en-US" sz="2800" dirty="0">
                <a:solidFill>
                  <a:schemeClr val="accent1"/>
                </a:solidFill>
              </a:rPr>
              <a:t>degree-3</a:t>
            </a:r>
          </a:p>
          <a:p>
            <a:endParaRPr lang="en-US" sz="2800" dirty="0">
              <a:solidFill>
                <a:schemeClr val="accent1"/>
              </a:solidFill>
            </a:endParaRPr>
          </a:p>
          <a:p>
            <a:r>
              <a:rPr lang="en-US" sz="3200" b="1" dirty="0">
                <a:solidFill>
                  <a:srgbClr val="FF0000"/>
                </a:solidFill>
              </a:rPr>
              <a:t>CARDINALITY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2800" dirty="0"/>
              <a:t>Total number </a:t>
            </a:r>
            <a:r>
              <a:rPr lang="en-US" sz="2800" dirty="0"/>
              <a:t>of </a:t>
            </a:r>
            <a:r>
              <a:rPr lang="en-US" sz="2800" dirty="0"/>
              <a:t>tuples present in a relation</a:t>
            </a:r>
          </a:p>
          <a:p>
            <a:pPr marL="457200" indent="-457200">
              <a:buFont typeface="Wingdings" pitchFamily="2" charset="2"/>
              <a:buChar char="q"/>
            </a:pPr>
            <a:endParaRPr lang="en-US" sz="2800" dirty="0"/>
          </a:p>
          <a:p>
            <a:pPr marL="457200" indent="-457200">
              <a:buFont typeface="Wingdings" pitchFamily="2" charset="2"/>
              <a:buChar char="q"/>
            </a:pPr>
            <a:endParaRPr lang="en-US" sz="2800" dirty="0"/>
          </a:p>
          <a:p>
            <a:pPr marL="457200" indent="-457200">
              <a:buFont typeface="Wingdings" pitchFamily="2" charset="2"/>
              <a:buChar char="q"/>
            </a:pPr>
            <a:endParaRPr lang="en-US" sz="2800" dirty="0"/>
          </a:p>
          <a:p>
            <a:pPr marL="457200" indent="-457200">
              <a:buFont typeface="Wingdings" pitchFamily="2" charset="2"/>
              <a:buChar char="q"/>
            </a:pPr>
            <a:endParaRPr lang="en-US" sz="2800" dirty="0"/>
          </a:p>
          <a:p>
            <a:pPr marL="457200" indent="-457200">
              <a:buFont typeface="Wingdings" pitchFamily="2" charset="2"/>
              <a:buChar char="q"/>
            </a:pPr>
            <a:endParaRPr lang="en-IN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9a5314cf47eb44c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362" y="4043965"/>
            <a:ext cx="5404903" cy="2318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2098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8479" y="274976"/>
            <a:ext cx="8610600" cy="1293028"/>
          </a:xfrm>
        </p:spPr>
        <p:txBody>
          <a:bodyPr/>
          <a:lstStyle/>
          <a:p>
            <a:r>
              <a:rPr lang="en-US" b="1" dirty="0"/>
              <a:t>Relational models constraints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69" y="1576374"/>
            <a:ext cx="10820400" cy="4024125"/>
          </a:xfrm>
        </p:spPr>
        <p:txBody>
          <a:bodyPr>
            <a:noAutofit/>
          </a:bodyPr>
          <a:lstStyle/>
          <a:p>
            <a:r>
              <a:rPr lang="en-US" sz="2800" dirty="0"/>
              <a:t>Constraints are the </a:t>
            </a:r>
            <a:r>
              <a:rPr lang="en-US" sz="2800" dirty="0">
                <a:solidFill>
                  <a:schemeClr val="accent1"/>
                </a:solidFill>
              </a:rPr>
              <a:t>restrictions or the limitations on data </a:t>
            </a:r>
            <a:r>
              <a:rPr lang="en-US" sz="2800" dirty="0"/>
              <a:t>in the database</a:t>
            </a:r>
          </a:p>
          <a:p>
            <a:pPr marL="457200" indent="-457200">
              <a:buAutoNum type="arabicPeriod"/>
            </a:pPr>
            <a:r>
              <a:rPr lang="en-IN" sz="2800" b="1" dirty="0"/>
              <a:t>I</a:t>
            </a:r>
            <a:r>
              <a:rPr lang="en-IN" sz="2800" b="1" dirty="0"/>
              <a:t>nherent </a:t>
            </a:r>
            <a:r>
              <a:rPr lang="en-IN" sz="2800" b="1" dirty="0"/>
              <a:t>model-based constraints or implicit </a:t>
            </a:r>
            <a:r>
              <a:rPr lang="en-IN" sz="2800" b="1" dirty="0"/>
              <a:t>constraints:</a:t>
            </a:r>
            <a:r>
              <a:rPr lang="en-US" sz="2800" b="1" dirty="0"/>
              <a:t> </a:t>
            </a:r>
            <a:r>
              <a:rPr lang="en-US" sz="2800" dirty="0"/>
              <a:t>Constraints that are </a:t>
            </a:r>
            <a:r>
              <a:rPr lang="en-US" sz="2800" dirty="0">
                <a:solidFill>
                  <a:schemeClr val="accent1"/>
                </a:solidFill>
              </a:rPr>
              <a:t>inherent in the data </a:t>
            </a:r>
            <a:r>
              <a:rPr lang="en-US" sz="2800" dirty="0">
                <a:solidFill>
                  <a:schemeClr val="accent1"/>
                </a:solidFill>
              </a:rPr>
              <a:t>model</a:t>
            </a:r>
          </a:p>
          <a:p>
            <a:pPr marL="457200" indent="-457200">
              <a:buAutoNum type="arabicPeriod"/>
            </a:pPr>
            <a:r>
              <a:rPr lang="en-IN" sz="2800" b="1" dirty="0"/>
              <a:t>Schema-based </a:t>
            </a:r>
            <a:r>
              <a:rPr lang="en-IN" sz="2800" b="1" dirty="0"/>
              <a:t>constraints or explicit </a:t>
            </a:r>
            <a:r>
              <a:rPr lang="en-IN" sz="2800" b="1" dirty="0"/>
              <a:t>constraints: </a:t>
            </a:r>
            <a:r>
              <a:rPr lang="en-IN" sz="2800" dirty="0"/>
              <a:t>Constraints that are </a:t>
            </a:r>
            <a:r>
              <a:rPr lang="en-IN" sz="2800" dirty="0">
                <a:solidFill>
                  <a:schemeClr val="accent1"/>
                </a:solidFill>
              </a:rPr>
              <a:t>defined directly in the schemas</a:t>
            </a:r>
            <a:r>
              <a:rPr lang="en-IN" sz="2800" dirty="0">
                <a:solidFill>
                  <a:srgbClr val="FF0000"/>
                </a:solidFill>
              </a:rPr>
              <a:t> </a:t>
            </a:r>
            <a:r>
              <a:rPr lang="en-IN" sz="2800" dirty="0"/>
              <a:t>of the data model</a:t>
            </a:r>
          </a:p>
          <a:p>
            <a:pPr marL="457200" indent="-457200">
              <a:buAutoNum type="arabicPeriod"/>
            </a:pPr>
            <a:r>
              <a:rPr lang="en-US" sz="2800" b="1" dirty="0"/>
              <a:t>Application-based </a:t>
            </a:r>
            <a:r>
              <a:rPr lang="en-US" sz="2800" b="1" dirty="0"/>
              <a:t>or semantic constraints or business </a:t>
            </a:r>
            <a:r>
              <a:rPr lang="en-US" sz="2800" b="1" dirty="0"/>
              <a:t>rules:</a:t>
            </a:r>
            <a:r>
              <a:rPr lang="en-US" sz="2800" dirty="0"/>
              <a:t> Constraints that cannot be directly expressed in the schemas of the data model, and hence must be </a:t>
            </a:r>
            <a:r>
              <a:rPr lang="en-US" sz="2800" dirty="0">
                <a:solidFill>
                  <a:schemeClr val="accent1"/>
                </a:solidFill>
              </a:rPr>
              <a:t>expressed and enforced by the application </a:t>
            </a:r>
            <a:r>
              <a:rPr lang="en-US" sz="2800" dirty="0">
                <a:solidFill>
                  <a:schemeClr val="accent1"/>
                </a:solidFill>
              </a:rPr>
              <a:t>programs</a:t>
            </a:r>
            <a:r>
              <a:rPr lang="en-US" sz="2800" dirty="0"/>
              <a:t>.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302070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Schema based constraints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>
                <a:solidFill>
                  <a:srgbClr val="FF0000"/>
                </a:solidFill>
              </a:rPr>
              <a:t>1.DOMAIN </a:t>
            </a:r>
            <a:r>
              <a:rPr lang="en-US" sz="3200" b="1" dirty="0">
                <a:solidFill>
                  <a:srgbClr val="FF0000"/>
                </a:solidFill>
              </a:rPr>
              <a:t>CONSTRAINTS</a:t>
            </a:r>
          </a:p>
          <a:p>
            <a:r>
              <a:rPr lang="en-US" sz="2800" dirty="0"/>
              <a:t>Must be </a:t>
            </a:r>
            <a:r>
              <a:rPr lang="en-US" sz="2800" b="1" dirty="0"/>
              <a:t>atomic value</a:t>
            </a:r>
          </a:p>
          <a:p>
            <a:r>
              <a:rPr lang="en-US" sz="2800" dirty="0"/>
              <a:t>Performs </a:t>
            </a:r>
            <a:r>
              <a:rPr lang="en-US" sz="2800" b="1" dirty="0"/>
              <a:t>data type check</a:t>
            </a:r>
          </a:p>
          <a:p>
            <a:pPr marL="0" indent="0">
              <a:buNone/>
            </a:pPr>
            <a:endParaRPr lang="en-US" sz="2800" b="1" dirty="0">
              <a:solidFill>
                <a:srgbClr val="FF0000"/>
              </a:solidFill>
            </a:endParaRPr>
          </a:p>
          <a:p>
            <a:endParaRPr lang="en-IN" b="1" dirty="0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38ddcfcd3ffb4f7a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290" y="3763766"/>
            <a:ext cx="7310908" cy="27130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0029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46218" y="618186"/>
            <a:ext cx="10290219" cy="615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rgbClr val="FF0000"/>
                </a:solidFill>
              </a:rPr>
              <a:t>2.KEY </a:t>
            </a:r>
            <a:r>
              <a:rPr lang="en-US" sz="4000" b="1" dirty="0">
                <a:solidFill>
                  <a:srgbClr val="FF0000"/>
                </a:solidFill>
              </a:rPr>
              <a:t>CONSTRAINTS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800" dirty="0"/>
              <a:t>An attribute that can uniquely identify each tuple in a relation is called a </a:t>
            </a:r>
            <a:r>
              <a:rPr lang="en-US" sz="2800" b="1" dirty="0"/>
              <a:t>key</a:t>
            </a:r>
          </a:p>
          <a:p>
            <a:pPr marL="285750" indent="-285750" algn="just">
              <a:buFont typeface="Arial" pitchFamily="34" charset="0"/>
              <a:buChar char="•"/>
            </a:pPr>
            <a:endParaRPr lang="en-US" sz="2800" b="1" dirty="0"/>
          </a:p>
          <a:p>
            <a:pPr marL="285750" indent="-285750" algn="just">
              <a:buFont typeface="Arial" pitchFamily="34" charset="0"/>
              <a:buChar char="•"/>
            </a:pPr>
            <a:endParaRPr lang="en-US" sz="2800" b="1" dirty="0"/>
          </a:p>
          <a:p>
            <a:pPr marL="285750" indent="-285750" algn="just">
              <a:buFont typeface="Arial" pitchFamily="34" charset="0"/>
              <a:buChar char="•"/>
            </a:pPr>
            <a:endParaRPr lang="en-US" sz="2800" b="1" dirty="0"/>
          </a:p>
          <a:p>
            <a:pPr marL="285750" indent="-285750" algn="just">
              <a:buFont typeface="Arial" pitchFamily="34" charset="0"/>
              <a:buChar char="•"/>
            </a:pPr>
            <a:endParaRPr lang="en-US" sz="2800" b="1" dirty="0"/>
          </a:p>
          <a:p>
            <a:pPr marL="285750" indent="-285750" algn="just">
              <a:buFont typeface="Arial" pitchFamily="34" charset="0"/>
              <a:buChar char="•"/>
            </a:pPr>
            <a:endParaRPr lang="en-US" sz="2800" b="1" dirty="0"/>
          </a:p>
          <a:p>
            <a:pPr marL="285750" indent="-285750" algn="just">
              <a:buFont typeface="Arial" pitchFamily="34" charset="0"/>
              <a:buChar char="•"/>
            </a:pPr>
            <a:endParaRPr lang="en-US" sz="2800" b="1" dirty="0"/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800" dirty="0"/>
              <a:t>A</a:t>
            </a:r>
            <a:r>
              <a:rPr lang="en-US" sz="2800" b="1" dirty="0"/>
              <a:t> </a:t>
            </a:r>
            <a:r>
              <a:rPr lang="en-US" sz="2800" b="1" dirty="0" err="1"/>
              <a:t>superkey</a:t>
            </a:r>
            <a:r>
              <a:rPr lang="en-US" sz="2800" b="1" dirty="0"/>
              <a:t> </a:t>
            </a:r>
            <a:r>
              <a:rPr lang="en-US" sz="2800" dirty="0"/>
              <a:t>specifies that </a:t>
            </a:r>
            <a:r>
              <a:rPr lang="en-US" sz="2800" dirty="0">
                <a:solidFill>
                  <a:schemeClr val="accent1"/>
                </a:solidFill>
              </a:rPr>
              <a:t>no two tuples can have the same value</a:t>
            </a:r>
          </a:p>
          <a:p>
            <a:pPr marL="742950" lvl="1" indent="-285750" algn="just">
              <a:buFont typeface="Arial" pitchFamily="34" charset="0"/>
              <a:buChar char="•"/>
            </a:pPr>
            <a:r>
              <a:rPr lang="en-US" sz="2800" dirty="0">
                <a:solidFill>
                  <a:schemeClr val="accent1"/>
                </a:solidFill>
              </a:rPr>
              <a:t>Every relation has </a:t>
            </a:r>
            <a:r>
              <a:rPr lang="en-US" sz="2800" dirty="0" err="1">
                <a:solidFill>
                  <a:schemeClr val="accent1"/>
                </a:solidFill>
              </a:rPr>
              <a:t>atleast</a:t>
            </a:r>
            <a:r>
              <a:rPr lang="en-US" sz="2800" dirty="0">
                <a:solidFill>
                  <a:schemeClr val="accent1"/>
                </a:solidFill>
              </a:rPr>
              <a:t> one </a:t>
            </a:r>
            <a:r>
              <a:rPr lang="en-US" sz="2800" dirty="0" err="1">
                <a:solidFill>
                  <a:schemeClr val="accent1"/>
                </a:solidFill>
              </a:rPr>
              <a:t>superkey</a:t>
            </a:r>
            <a:r>
              <a:rPr lang="en-US" sz="2800" dirty="0">
                <a:solidFill>
                  <a:schemeClr val="accent1"/>
                </a:solidFill>
              </a:rPr>
              <a:t> </a:t>
            </a:r>
            <a:r>
              <a:rPr lang="en-US" sz="2800" dirty="0"/>
              <a:t>-</a:t>
            </a:r>
            <a:r>
              <a:rPr lang="en-US" sz="2800" dirty="0"/>
              <a:t>set of all </a:t>
            </a:r>
            <a:r>
              <a:rPr lang="en-US" sz="2800" dirty="0"/>
              <a:t>attributes.EG:{</a:t>
            </a:r>
            <a:r>
              <a:rPr lang="en-US" sz="2800" dirty="0" err="1"/>
              <a:t>RollNo,Email</a:t>
            </a:r>
            <a:r>
              <a:rPr lang="en-US" sz="2800" dirty="0"/>
              <a:t>,{</a:t>
            </a:r>
            <a:r>
              <a:rPr lang="en-US" sz="2800" dirty="0" err="1"/>
              <a:t>RollNo,Name</a:t>
            </a:r>
            <a:r>
              <a:rPr lang="en-US" sz="2800" dirty="0"/>
              <a:t>},…..}</a:t>
            </a:r>
            <a:endParaRPr lang="en-US" b="1" dirty="0"/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761dde01417e499b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860" y="1787871"/>
            <a:ext cx="5666704" cy="27137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c37e5b96f1974b9b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89" r="-46647"/>
          <a:stretch/>
        </p:blipFill>
        <p:spPr bwMode="auto">
          <a:xfrm>
            <a:off x="1439682" y="2215047"/>
            <a:ext cx="7206777" cy="2286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4884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36371" y="1476554"/>
            <a:ext cx="998112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800" b="1" dirty="0"/>
              <a:t>Candidate key </a:t>
            </a:r>
            <a:r>
              <a:rPr lang="en-US" sz="2800" dirty="0"/>
              <a:t>is a set of attributes that uniquely identify the tuples in a relation</a:t>
            </a:r>
          </a:p>
          <a:p>
            <a:pPr lvl="1"/>
            <a:r>
              <a:rPr lang="en-US" sz="2800" dirty="0" err="1"/>
              <a:t>Eg:RollNo</a:t>
            </a:r>
            <a:r>
              <a:rPr lang="en-US" sz="2800" dirty="0"/>
              <a:t> and Email</a:t>
            </a:r>
          </a:p>
          <a:p>
            <a:pPr lvl="1"/>
            <a:endParaRPr lang="en-IN" sz="28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6026dff2bf154a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379" y="3098810"/>
            <a:ext cx="6654085" cy="2708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1620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7174</TotalTime>
  <Words>368</Words>
  <Application>Microsoft Office PowerPoint</Application>
  <PresentationFormat>Custom</PresentationFormat>
  <Paragraphs>84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Vapor Trail</vt:lpstr>
      <vt:lpstr> dbms</vt:lpstr>
      <vt:lpstr>index</vt:lpstr>
      <vt:lpstr>Relational model</vt:lpstr>
      <vt:lpstr>PowerPoint Presentation</vt:lpstr>
      <vt:lpstr>PowerPoint Presentation</vt:lpstr>
      <vt:lpstr>Relational models constraints</vt:lpstr>
      <vt:lpstr>Schema based constraints</vt:lpstr>
      <vt:lpstr>PowerPoint Presentation</vt:lpstr>
      <vt:lpstr>PowerPoint Presentation</vt:lpstr>
      <vt:lpstr>PowerPoint Presentation</vt:lpstr>
      <vt:lpstr>ER MODEL TO RELATIONAL MODEL </vt:lpstr>
      <vt:lpstr>Relational Algebra   </vt:lpstr>
      <vt:lpstr>Select operation</vt:lpstr>
      <vt:lpstr>PowerPoint Presentation</vt:lpstr>
      <vt:lpstr>Project operation</vt:lpstr>
      <vt:lpstr>PowerPoint Presentation</vt:lpstr>
      <vt:lpstr>Cartesian product</vt:lpstr>
      <vt:lpstr>PowerPoint Presentation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oreProperties xmlns:dc="http://purl.org/dc/elements/1.1/" xmlns:dcterms="http://purl.org/dc/terms/" xmlns:xsi="http://www.w3.org/2001/XMLSchema-instance" xmlns="http://schemas.openxmlformats.org/package/2006/metadata/core-properties">
  <dc:title>Apple silicon arm macs</dc:title>
  <dc:creator>Babu Sharon</dc:creator>
  <lastModifiedBy>HP</lastModifiedBy>
  <revision>199</revision>
  <dcterms:created xsi:type="dcterms:W3CDTF">2021-01-07T14:58:48.0000000Z</dcterms:created>
  <dcterms:modified xsi:type="dcterms:W3CDTF">2025-05-06T15:39:37.3100000Z</dcterms:modified>
</coreProperties>
</file>